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Balabeloo" panose="020B0604020202020204" charset="-78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Montserrat" panose="00000500000000000000" pitchFamily="2" charset="0"/>
      <p:regular r:id="rId20"/>
    </p:embeddedFont>
    <p:embeddedFont>
      <p:font typeface="Montserrat Bold" panose="020B0604020202020204" charset="0"/>
      <p:regular r:id="rId21"/>
    </p:embeddedFont>
    <p:embeddedFont>
      <p:font typeface="Montserrat Classic" panose="020B0604020202020204" charset="0"/>
      <p:regular r:id="rId22"/>
    </p:embeddedFont>
    <p:embeddedFont>
      <p:font typeface="Montserrat Classic Bold" panose="020B0604020202020204" charset="0"/>
      <p:regular r:id="rId23"/>
    </p:embeddedFont>
    <p:embeddedFont>
      <p:font typeface="Now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98322">
            <a:off x="12872211" y="-2776467"/>
            <a:ext cx="8774178" cy="8796169"/>
          </a:xfrm>
          <a:custGeom>
            <a:avLst/>
            <a:gdLst/>
            <a:ahLst/>
            <a:cxnLst/>
            <a:rect l="l" t="t" r="r" b="b"/>
            <a:pathLst>
              <a:path w="8774178" h="8796169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463626" y="1621617"/>
            <a:ext cx="753561" cy="75356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85800" y="495300"/>
            <a:ext cx="12064700" cy="6998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68"/>
              </a:lnSpc>
            </a:pPr>
            <a:r>
              <a:rPr lang="en-US" sz="9905" dirty="0">
                <a:solidFill>
                  <a:srgbClr val="000000"/>
                </a:solidFill>
                <a:latin typeface="Montserrat Bold"/>
              </a:rPr>
              <a:t>Health Monitoring &amp; Location Tracking </a:t>
            </a:r>
          </a:p>
          <a:p>
            <a:pPr algn="ctr">
              <a:lnSpc>
                <a:spcPts val="13868"/>
              </a:lnSpc>
              <a:spcBef>
                <a:spcPct val="0"/>
              </a:spcBef>
            </a:pPr>
            <a:r>
              <a:rPr lang="en-US" sz="9905" dirty="0">
                <a:solidFill>
                  <a:srgbClr val="000000"/>
                </a:solidFill>
                <a:latin typeface="Montserrat Bold"/>
              </a:rPr>
              <a:t>System Using ML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4778711" y="7667323"/>
            <a:ext cx="1578921" cy="157892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205883">
            <a:off x="-315484" y="8737067"/>
            <a:ext cx="2045134" cy="2045134"/>
          </a:xfrm>
          <a:custGeom>
            <a:avLst/>
            <a:gdLst/>
            <a:ahLst/>
            <a:cxnLst/>
            <a:rect l="l" t="t" r="r" b="b"/>
            <a:pathLst>
              <a:path w="2045134" h="2045134">
                <a:moveTo>
                  <a:pt x="0" y="0"/>
                </a:moveTo>
                <a:lnTo>
                  <a:pt x="2045133" y="0"/>
                </a:lnTo>
                <a:lnTo>
                  <a:pt x="2045133" y="2045134"/>
                </a:lnTo>
                <a:lnTo>
                  <a:pt x="0" y="20451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07082" y="1508528"/>
          <a:ext cx="17104035" cy="7421638"/>
        </p:xfrm>
        <a:graphic>
          <a:graphicData uri="http://schemas.openxmlformats.org/drawingml/2006/table">
            <a:tbl>
              <a:tblPr/>
              <a:tblGrid>
                <a:gridCol w="3370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3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46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61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546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63835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D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 Classic Bold"/>
                        </a:rPr>
                        <a:t>WEEK 1-2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D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 Classic Bold"/>
                        </a:rPr>
                        <a:t>WEEK 3-5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D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 Classic Bold"/>
                        </a:rPr>
                        <a:t>WEEK 6-8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D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 Classic Bold"/>
                        </a:rPr>
                        <a:t>WEEK 9-12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D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4559"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000000"/>
                          </a:solidFill>
                          <a:latin typeface="Montserrat Classic"/>
                        </a:rPr>
                        <a:t>TASK NAME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0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49"/>
                        </a:lnSpc>
                        <a:defRPr/>
                      </a:pPr>
                      <a:r>
                        <a:rPr lang="en-US" sz="2999" spc="248">
                          <a:solidFill>
                            <a:srgbClr val="000000"/>
                          </a:solidFill>
                          <a:latin typeface="Montserrat Classic"/>
                        </a:rPr>
                        <a:t>project scope</a:t>
                      </a:r>
                      <a:endParaRPr lang="en-US" sz="1100"/>
                    </a:p>
                    <a:p>
                      <a:pPr algn="ctr">
                        <a:lnSpc>
                          <a:spcPts val="2874"/>
                        </a:lnSpc>
                      </a:pPr>
                      <a:r>
                        <a:rPr lang="en-US" sz="2299" spc="190">
                          <a:solidFill>
                            <a:srgbClr val="000000"/>
                          </a:solidFill>
                          <a:latin typeface="Montserrat Classic"/>
                        </a:rPr>
                        <a:t>  </a:t>
                      </a:r>
                    </a:p>
                  </a:txBody>
                  <a:tcPr marL="95250" marR="95250" marT="95250" marB="95250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30"/>
                        </a:lnSpc>
                        <a:defRPr/>
                      </a:pPr>
                      <a:r>
                        <a:rPr lang="en-US" sz="2899">
                          <a:solidFill>
                            <a:srgbClr val="000000"/>
                          </a:solidFill>
                          <a:latin typeface="Montserrat Classic"/>
                        </a:rPr>
                        <a:t>Begin research on mL algorithms</a:t>
                      </a:r>
                      <a:endParaRPr lang="en-US" sz="1100"/>
                    </a:p>
                    <a:p>
                      <a:pPr algn="ctr">
                        <a:lnSpc>
                          <a:spcPts val="1820"/>
                        </a:lnSpc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latin typeface="Balabeloo"/>
                        </a:rPr>
                        <a:t>  </a:t>
                      </a:r>
                    </a:p>
                  </a:txBody>
                  <a:tcPr marL="95250" marR="95250" marT="95250" marB="95250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 Classic"/>
                        </a:rPr>
                        <a:t>Initial prototype</a:t>
                      </a:r>
                      <a:endParaRPr lang="en-US" sz="1100"/>
                    </a:p>
                    <a:p>
                      <a:pPr algn="ctr">
                        <a:lnSpc>
                          <a:spcPts val="1820"/>
                        </a:lnSpc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latin typeface="Balabeloo"/>
                        </a:rPr>
                        <a:t>  </a:t>
                      </a:r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 Classic"/>
                        </a:rPr>
                        <a:t>Implement ZigBee with  GPS module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  </a:t>
                      </a:r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81"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000000"/>
                          </a:solidFill>
                          <a:latin typeface="Montserrat Classic"/>
                        </a:rPr>
                        <a:t>TASK NAME 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0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56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Montserrat Classic"/>
                        </a:rPr>
                        <a:t>Research on Existing system  </a:t>
                      </a:r>
                      <a:endParaRPr lang="en-US" sz="1100"/>
                    </a:p>
                  </a:txBody>
                  <a:tcPr marL="95250" marR="95250" marT="95250" marB="95250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6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Montserrat Classic"/>
                        </a:rPr>
                        <a:t>finalize hardware component  </a:t>
                      </a:r>
                      <a:endParaRPr lang="en-US" sz="1100"/>
                    </a:p>
                  </a:txBody>
                  <a:tcPr marL="95250" marR="95250" marT="95250" marB="95250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 Classic"/>
                        </a:rPr>
                        <a:t> data</a:t>
                      </a:r>
                      <a:endParaRPr lang="en-US" sz="1100"/>
                    </a:p>
                    <a:p>
                      <a:pPr algn="ctr">
                        <a:lnSpc>
                          <a:spcPts val="3810"/>
                        </a:lnSpc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 Classic"/>
                        </a:rPr>
                        <a:t> collection for ML algorithm</a:t>
                      </a:r>
                    </a:p>
                    <a:p>
                      <a:pPr algn="ctr">
                        <a:lnSpc>
                          <a:spcPts val="1905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Balabeloo"/>
                        </a:rPr>
                        <a:t>  </a:t>
                      </a:r>
                    </a:p>
                  </a:txBody>
                  <a:tcPr marL="95250" marR="95250" marT="95250" marB="95250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2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 Classic"/>
                        </a:rPr>
                        <a:t>Cloud</a:t>
                      </a:r>
                      <a:endParaRPr lang="en-US" sz="1100"/>
                    </a:p>
                    <a:p>
                      <a:pPr algn="ctr">
                        <a:lnSpc>
                          <a:spcPts val="3720"/>
                        </a:lnSpc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 Classic"/>
                        </a:rPr>
                        <a:t>  Integration and Data Analysis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Balabeloo"/>
                        </a:rPr>
                        <a:t>  </a:t>
                      </a:r>
                    </a:p>
                  </a:txBody>
                  <a:tcPr marL="95250" marR="95250" marT="95250" marB="95250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5763"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000000"/>
                          </a:solidFill>
                          <a:latin typeface="Montserrat Classic"/>
                        </a:rPr>
                        <a:t>TASK NAME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0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720"/>
                        </a:lnSpc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 Classic"/>
                        </a:rPr>
                        <a:t>  Develop a detailed project plan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Balabeloo"/>
                        </a:rPr>
                        <a:t>  </a:t>
                      </a:r>
                    </a:p>
                  </a:txBody>
                  <a:tcPr marL="95250" marR="95250" marT="95250" marB="95250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810"/>
                        </a:lnSpc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 Classic"/>
                        </a:rPr>
                        <a:t>  plan for software development </a:t>
                      </a:r>
                    </a:p>
                    <a:p>
                      <a:pPr algn="ctr">
                        <a:lnSpc>
                          <a:spcPts val="3810"/>
                        </a:lnSpc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 Classic"/>
                        </a:rPr>
                        <a:t>   and integration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Balabeloo"/>
                        </a:rPr>
                        <a:t>  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Balabeloo"/>
                        </a:rPr>
                        <a:t>  </a:t>
                      </a:r>
                    </a:p>
                  </a:txBody>
                  <a:tcPr marL="95250" marR="95250" marT="95250" marB="95250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 Classic"/>
                        </a:rPr>
                        <a:t>  Integrate biomedical sensors</a:t>
                      </a:r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Balabeloo"/>
                        </a:rPr>
                        <a:t>  </a:t>
                      </a:r>
                    </a:p>
                  </a:txBody>
                  <a:tcPr marL="95250" marR="95250" marT="95250" marB="95250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 Classic"/>
                        </a:rPr>
                        <a:t>Documentation, Presentation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 Classic"/>
                        </a:rPr>
                        <a:t>   &amp; final testing </a:t>
                      </a:r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 Classic"/>
                        </a:rPr>
                        <a:t>  </a:t>
                      </a:r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Freeform 4"/>
          <p:cNvSpPr/>
          <p:nvPr/>
        </p:nvSpPr>
        <p:spPr>
          <a:xfrm>
            <a:off x="15224807" y="9284332"/>
            <a:ext cx="5685230" cy="1002668"/>
          </a:xfrm>
          <a:custGeom>
            <a:avLst/>
            <a:gdLst/>
            <a:ahLst/>
            <a:cxnLst/>
            <a:rect l="l" t="t" r="r" b="b"/>
            <a:pathLst>
              <a:path w="5685230" h="1002668">
                <a:moveTo>
                  <a:pt x="0" y="0"/>
                </a:moveTo>
                <a:lnTo>
                  <a:pt x="5685231" y="0"/>
                </a:lnTo>
                <a:lnTo>
                  <a:pt x="5685231" y="1002668"/>
                </a:lnTo>
                <a:lnTo>
                  <a:pt x="0" y="10026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-231102" y="1321630"/>
            <a:ext cx="3113669" cy="1222823"/>
          </a:xfrm>
          <a:custGeom>
            <a:avLst/>
            <a:gdLst/>
            <a:ahLst/>
            <a:cxnLst/>
            <a:rect l="l" t="t" r="r" b="b"/>
            <a:pathLst>
              <a:path w="3113669" h="1222823">
                <a:moveTo>
                  <a:pt x="3113669" y="0"/>
                </a:moveTo>
                <a:lnTo>
                  <a:pt x="0" y="0"/>
                </a:lnTo>
                <a:lnTo>
                  <a:pt x="0" y="1222823"/>
                </a:lnTo>
                <a:lnTo>
                  <a:pt x="3113669" y="1222823"/>
                </a:lnTo>
                <a:lnTo>
                  <a:pt x="311366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22619" y="76200"/>
            <a:ext cx="10678104" cy="1078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30"/>
              </a:lnSpc>
            </a:pPr>
            <a:r>
              <a:rPr lang="en-US" sz="7620" spc="411">
                <a:solidFill>
                  <a:srgbClr val="FFFFFF"/>
                </a:solidFill>
                <a:latin typeface="Montserrat Classic Bold"/>
              </a:rPr>
              <a:t>PROJECT TIMELINE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849" y="1462590"/>
            <a:ext cx="8434945" cy="7361820"/>
          </a:xfrm>
          <a:custGeom>
            <a:avLst/>
            <a:gdLst/>
            <a:ahLst/>
            <a:cxnLst/>
            <a:rect l="l" t="t" r="r" b="b"/>
            <a:pathLst>
              <a:path w="8434945" h="7361820">
                <a:moveTo>
                  <a:pt x="0" y="0"/>
                </a:moveTo>
                <a:lnTo>
                  <a:pt x="8434945" y="0"/>
                </a:lnTo>
                <a:lnTo>
                  <a:pt x="8434945" y="7361820"/>
                </a:lnTo>
                <a:lnTo>
                  <a:pt x="0" y="73618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499" r="-1549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8993275"/>
            <a:ext cx="8573794" cy="1293725"/>
            <a:chOff x="0" y="0"/>
            <a:chExt cx="2172287" cy="3277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72287" cy="327783"/>
            </a:xfrm>
            <a:custGeom>
              <a:avLst/>
              <a:gdLst/>
              <a:ahLst/>
              <a:cxnLst/>
              <a:rect l="l" t="t" r="r" b="b"/>
              <a:pathLst>
                <a:path w="2172287" h="327783">
                  <a:moveTo>
                    <a:pt x="0" y="0"/>
                  </a:moveTo>
                  <a:lnTo>
                    <a:pt x="2172287" y="0"/>
                  </a:lnTo>
                  <a:lnTo>
                    <a:pt x="2172287" y="327783"/>
                  </a:lnTo>
                  <a:lnTo>
                    <a:pt x="0" y="327783"/>
                  </a:ln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172287" cy="365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209" y="0"/>
            <a:ext cx="8564585" cy="1293725"/>
            <a:chOff x="0" y="0"/>
            <a:chExt cx="2169954" cy="32778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69954" cy="327783"/>
            </a:xfrm>
            <a:custGeom>
              <a:avLst/>
              <a:gdLst/>
              <a:ahLst/>
              <a:cxnLst/>
              <a:rect l="l" t="t" r="r" b="b"/>
              <a:pathLst>
                <a:path w="2169954" h="327783">
                  <a:moveTo>
                    <a:pt x="0" y="0"/>
                  </a:moveTo>
                  <a:lnTo>
                    <a:pt x="2169954" y="0"/>
                  </a:lnTo>
                  <a:lnTo>
                    <a:pt x="2169954" y="327783"/>
                  </a:lnTo>
                  <a:lnTo>
                    <a:pt x="0" y="327783"/>
                  </a:ln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169954" cy="365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9209" y="1462590"/>
            <a:ext cx="8564585" cy="7361820"/>
          </a:xfrm>
          <a:custGeom>
            <a:avLst/>
            <a:gdLst/>
            <a:ahLst/>
            <a:cxnLst/>
            <a:rect l="l" t="t" r="r" b="b"/>
            <a:pathLst>
              <a:path w="8564585" h="7361820">
                <a:moveTo>
                  <a:pt x="0" y="0"/>
                </a:moveTo>
                <a:lnTo>
                  <a:pt x="8564585" y="0"/>
                </a:lnTo>
                <a:lnTo>
                  <a:pt x="8564585" y="7361820"/>
                </a:lnTo>
                <a:lnTo>
                  <a:pt x="0" y="73618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30" t="-17934" b="-67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092795" y="41897"/>
            <a:ext cx="5890717" cy="1251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0276"/>
              </a:lnSpc>
              <a:spcBef>
                <a:spcPct val="0"/>
              </a:spcBef>
            </a:pPr>
            <a:r>
              <a:rPr lang="en-US" sz="7340">
                <a:solidFill>
                  <a:srgbClr val="000000"/>
                </a:solidFill>
                <a:latin typeface="Montserrat Bold"/>
              </a:rPr>
              <a:t>Conclusion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648378" y="1603888"/>
            <a:ext cx="7084379" cy="6914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209"/>
              </a:lnSpc>
              <a:spcBef>
                <a:spcPct val="0"/>
              </a:spcBef>
            </a:pPr>
            <a:r>
              <a:rPr lang="en-US" sz="3006">
                <a:solidFill>
                  <a:srgbClr val="101010"/>
                </a:solidFill>
                <a:latin typeface="Montserrat Bold"/>
              </a:rPr>
              <a:t>The "Real-time Health Monitoring and Location Tracking System for Soldiers" stands as a testament to the commitment to advancing the safety, effectiveness, and coordination of military operations through cutting-edge technology. This project not only addresses current challenges but also paves the way for a future where the well-being of soldiers remains at the forefront of technological innovation.</a:t>
            </a:r>
          </a:p>
        </p:txBody>
      </p:sp>
      <p:sp>
        <p:nvSpPr>
          <p:cNvPr id="12" name="AutoShape 12"/>
          <p:cNvSpPr/>
          <p:nvPr/>
        </p:nvSpPr>
        <p:spPr>
          <a:xfrm>
            <a:off x="9550420" y="1661038"/>
            <a:ext cx="0" cy="685783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66800" y="134618"/>
            <a:ext cx="9511778" cy="894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n-US" sz="5299" dirty="0">
                <a:solidFill>
                  <a:srgbClr val="000000"/>
                </a:solidFill>
                <a:latin typeface="Montserrat Bold"/>
              </a:rPr>
              <a:t>References</a:t>
            </a:r>
          </a:p>
        </p:txBody>
      </p:sp>
      <p:sp>
        <p:nvSpPr>
          <p:cNvPr id="3" name="Freeform 3"/>
          <p:cNvSpPr/>
          <p:nvPr/>
        </p:nvSpPr>
        <p:spPr>
          <a:xfrm rot="-1898322">
            <a:off x="14596067" y="-3768800"/>
            <a:ext cx="8774178" cy="8796169"/>
          </a:xfrm>
          <a:custGeom>
            <a:avLst/>
            <a:gdLst/>
            <a:ahLst/>
            <a:cxnLst/>
            <a:rect l="l" t="t" r="r" b="b"/>
            <a:pathLst>
              <a:path w="8774178" h="8796169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98731" y="1605945"/>
            <a:ext cx="13501151" cy="5335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5" lvl="1" indent="-194312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Gondalia, A., Dixit, D., Parashar, S., Raghava, V., Sengupta, A., &amp; Sarobin, V. R. (2018). IoT-based healthcare monitoring system for war soldiers using machine learning. Procedia computer science, 133, 1005-1013.</a:t>
            </a:r>
          </a:p>
          <a:p>
            <a:pPr algn="just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Montserrat"/>
            </a:endParaRPr>
          </a:p>
          <a:p>
            <a:pPr marL="388625" lvl="1" indent="-194312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Philip, J., Gandhimathi, S. K., Chalichalamala, S., Karnam, B., Chandanapalli, S. B., &amp; Chennupalli, S. (2023). Smart Health Monitoring Using Deep Learning and Artificial Intelligence. Revue d'Intelligence Artificielle, 37(2).</a:t>
            </a:r>
          </a:p>
          <a:p>
            <a:pPr algn="just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Montserrat"/>
            </a:endParaRPr>
          </a:p>
          <a:p>
            <a:pPr marL="388625" lvl="1" indent="-194312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Zhu, Y. (2022). Smart Remote Personal Health Monitoring System: Addressing Challenges of Missing and Conflicting Data (Doctoral dissertation, Massachusetts Institute of Technology).Chicago</a:t>
            </a:r>
          </a:p>
          <a:p>
            <a:pPr algn="just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Montserrat"/>
            </a:endParaRPr>
          </a:p>
          <a:p>
            <a:pPr marL="388625" lvl="1" indent="-194312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Alazzam, M. B., Alassery, F., &amp; Almulihi, A. (2021). A novel smart healthcare monitoring system using machine learning and the Internet of Things. Wireless Communications and Mobile Computing, 2021, 1-7.</a:t>
            </a:r>
          </a:p>
          <a:p>
            <a:pPr algn="just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Montserrat"/>
            </a:endParaRPr>
          </a:p>
          <a:p>
            <a:pPr marL="388625" lvl="1" indent="-194312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Davoudi, A., Malhotra, K. R., Shickel, B., Siegel, S., Williams, S., Ruppert, M., ... &amp; Rashidi, P. (2019). Intelligent ICU for autonomous patient monitoring using pervasive sensing and deep learning. Scientific reports, 9(1), 8020.</a:t>
            </a:r>
          </a:p>
          <a:p>
            <a:pPr algn="just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Montserrat"/>
            </a:endParaRPr>
          </a:p>
          <a:p>
            <a:pPr marL="388625" lvl="1" indent="-194312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Islam, M. M., Rahaman, A., &amp; Islam, M. R. (2020). Development of smart healthcare monitoring system in IoT environment. SN computer science, 1, 1-11.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328375" y="8143990"/>
            <a:ext cx="753561" cy="75356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049872" y="8108091"/>
            <a:ext cx="1578921" cy="157892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98322">
            <a:off x="-3784911" y="-3899454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898322">
            <a:off x="13299669" y="5075791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485728" y="3441914"/>
            <a:ext cx="6935223" cy="2394102"/>
            <a:chOff x="0" y="0"/>
            <a:chExt cx="2534982" cy="87509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34982" cy="875099"/>
            </a:xfrm>
            <a:custGeom>
              <a:avLst/>
              <a:gdLst/>
              <a:ahLst/>
              <a:cxnLst/>
              <a:rect l="l" t="t" r="r" b="b"/>
              <a:pathLst>
                <a:path w="2534982" h="875099">
                  <a:moveTo>
                    <a:pt x="51351" y="0"/>
                  </a:moveTo>
                  <a:lnTo>
                    <a:pt x="2483632" y="0"/>
                  </a:lnTo>
                  <a:cubicBezTo>
                    <a:pt x="2511992" y="0"/>
                    <a:pt x="2534982" y="22990"/>
                    <a:pt x="2534982" y="51351"/>
                  </a:cubicBezTo>
                  <a:lnTo>
                    <a:pt x="2534982" y="823748"/>
                  </a:lnTo>
                  <a:cubicBezTo>
                    <a:pt x="2534982" y="837367"/>
                    <a:pt x="2529572" y="850429"/>
                    <a:pt x="2519942" y="860059"/>
                  </a:cubicBezTo>
                  <a:cubicBezTo>
                    <a:pt x="2510312" y="869689"/>
                    <a:pt x="2497251" y="875099"/>
                    <a:pt x="2483632" y="875099"/>
                  </a:cubicBezTo>
                  <a:lnTo>
                    <a:pt x="51351" y="875099"/>
                  </a:lnTo>
                  <a:cubicBezTo>
                    <a:pt x="37732" y="875099"/>
                    <a:pt x="24670" y="869689"/>
                    <a:pt x="15040" y="860059"/>
                  </a:cubicBezTo>
                  <a:cubicBezTo>
                    <a:pt x="5410" y="850429"/>
                    <a:pt x="0" y="837367"/>
                    <a:pt x="0" y="823748"/>
                  </a:cubicBezTo>
                  <a:lnTo>
                    <a:pt x="0" y="51351"/>
                  </a:lnTo>
                  <a:cubicBezTo>
                    <a:pt x="0" y="37732"/>
                    <a:pt x="5410" y="24670"/>
                    <a:pt x="15040" y="15040"/>
                  </a:cubicBezTo>
                  <a:cubicBezTo>
                    <a:pt x="24670" y="5410"/>
                    <a:pt x="37732" y="0"/>
                    <a:pt x="51351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048AFF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171450"/>
              <a:ext cx="2534982" cy="104654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1200"/>
                </a:lnSpc>
              </a:pPr>
              <a:r>
                <a:rPr lang="en-US" sz="8000">
                  <a:solidFill>
                    <a:srgbClr val="101010"/>
                  </a:solidFill>
                  <a:latin typeface="Now Bold"/>
                </a:rPr>
                <a:t>THANK YOU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536833">
            <a:off x="-5887171" y="-3514112"/>
            <a:ext cx="9627545" cy="9651674"/>
          </a:xfrm>
          <a:custGeom>
            <a:avLst/>
            <a:gdLst/>
            <a:ahLst/>
            <a:cxnLst/>
            <a:rect l="l" t="t" r="r" b="b"/>
            <a:pathLst>
              <a:path w="9627545" h="9651674">
                <a:moveTo>
                  <a:pt x="0" y="0"/>
                </a:moveTo>
                <a:lnTo>
                  <a:pt x="9627545" y="0"/>
                </a:lnTo>
                <a:lnTo>
                  <a:pt x="9627545" y="9651674"/>
                </a:lnTo>
                <a:lnTo>
                  <a:pt x="0" y="9651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243112" y="3189126"/>
            <a:ext cx="3024888" cy="529127"/>
            <a:chOff x="0" y="0"/>
            <a:chExt cx="1281756" cy="2242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81756" cy="224211"/>
            </a:xfrm>
            <a:custGeom>
              <a:avLst/>
              <a:gdLst/>
              <a:ahLst/>
              <a:cxnLst/>
              <a:rect l="l" t="t" r="r" b="b"/>
              <a:pathLst>
                <a:path w="1281756" h="224211">
                  <a:moveTo>
                    <a:pt x="58866" y="0"/>
                  </a:moveTo>
                  <a:lnTo>
                    <a:pt x="1222890" y="0"/>
                  </a:lnTo>
                  <a:cubicBezTo>
                    <a:pt x="1255401" y="0"/>
                    <a:pt x="1281756" y="26355"/>
                    <a:pt x="1281756" y="58866"/>
                  </a:cubicBezTo>
                  <a:lnTo>
                    <a:pt x="1281756" y="165344"/>
                  </a:lnTo>
                  <a:cubicBezTo>
                    <a:pt x="1281756" y="197855"/>
                    <a:pt x="1255401" y="224211"/>
                    <a:pt x="1222890" y="224211"/>
                  </a:cubicBezTo>
                  <a:lnTo>
                    <a:pt x="58866" y="224211"/>
                  </a:lnTo>
                  <a:cubicBezTo>
                    <a:pt x="26355" y="224211"/>
                    <a:pt x="0" y="197855"/>
                    <a:pt x="0" y="165344"/>
                  </a:cubicBezTo>
                  <a:lnTo>
                    <a:pt x="0" y="58866"/>
                  </a:lnTo>
                  <a:cubicBezTo>
                    <a:pt x="0" y="26355"/>
                    <a:pt x="26355" y="0"/>
                    <a:pt x="588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281756" cy="27183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Montserrat"/>
                </a:rPr>
                <a:t>Member 1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181379" y="3189126"/>
            <a:ext cx="3024888" cy="529127"/>
            <a:chOff x="0" y="0"/>
            <a:chExt cx="1281756" cy="22421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81756" cy="224211"/>
            </a:xfrm>
            <a:custGeom>
              <a:avLst/>
              <a:gdLst/>
              <a:ahLst/>
              <a:cxnLst/>
              <a:rect l="l" t="t" r="r" b="b"/>
              <a:pathLst>
                <a:path w="1281756" h="224211">
                  <a:moveTo>
                    <a:pt x="58866" y="0"/>
                  </a:moveTo>
                  <a:lnTo>
                    <a:pt x="1222890" y="0"/>
                  </a:lnTo>
                  <a:cubicBezTo>
                    <a:pt x="1255401" y="0"/>
                    <a:pt x="1281756" y="26355"/>
                    <a:pt x="1281756" y="58866"/>
                  </a:cubicBezTo>
                  <a:lnTo>
                    <a:pt x="1281756" y="165344"/>
                  </a:lnTo>
                  <a:cubicBezTo>
                    <a:pt x="1281756" y="197855"/>
                    <a:pt x="1255401" y="224211"/>
                    <a:pt x="1222890" y="224211"/>
                  </a:cubicBezTo>
                  <a:lnTo>
                    <a:pt x="58866" y="224211"/>
                  </a:lnTo>
                  <a:cubicBezTo>
                    <a:pt x="26355" y="224211"/>
                    <a:pt x="0" y="197855"/>
                    <a:pt x="0" y="165344"/>
                  </a:cubicBezTo>
                  <a:lnTo>
                    <a:pt x="0" y="58866"/>
                  </a:lnTo>
                  <a:cubicBezTo>
                    <a:pt x="0" y="26355"/>
                    <a:pt x="26355" y="0"/>
                    <a:pt x="588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281756" cy="27183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Montserrat"/>
                </a:rPr>
                <a:t>Member 2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547636" y="3189126"/>
            <a:ext cx="3024888" cy="529127"/>
            <a:chOff x="0" y="0"/>
            <a:chExt cx="1281756" cy="22421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81756" cy="224211"/>
            </a:xfrm>
            <a:custGeom>
              <a:avLst/>
              <a:gdLst/>
              <a:ahLst/>
              <a:cxnLst/>
              <a:rect l="l" t="t" r="r" b="b"/>
              <a:pathLst>
                <a:path w="1281756" h="224211">
                  <a:moveTo>
                    <a:pt x="58866" y="0"/>
                  </a:moveTo>
                  <a:lnTo>
                    <a:pt x="1222890" y="0"/>
                  </a:lnTo>
                  <a:cubicBezTo>
                    <a:pt x="1255401" y="0"/>
                    <a:pt x="1281756" y="26355"/>
                    <a:pt x="1281756" y="58866"/>
                  </a:cubicBezTo>
                  <a:lnTo>
                    <a:pt x="1281756" y="165344"/>
                  </a:lnTo>
                  <a:cubicBezTo>
                    <a:pt x="1281756" y="197855"/>
                    <a:pt x="1255401" y="224211"/>
                    <a:pt x="1222890" y="224211"/>
                  </a:cubicBezTo>
                  <a:lnTo>
                    <a:pt x="58866" y="224211"/>
                  </a:lnTo>
                  <a:cubicBezTo>
                    <a:pt x="26355" y="224211"/>
                    <a:pt x="0" y="197855"/>
                    <a:pt x="0" y="165344"/>
                  </a:cubicBezTo>
                  <a:lnTo>
                    <a:pt x="0" y="58866"/>
                  </a:lnTo>
                  <a:cubicBezTo>
                    <a:pt x="0" y="26355"/>
                    <a:pt x="26355" y="0"/>
                    <a:pt x="588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281756" cy="27183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Montserrat"/>
                </a:rPr>
                <a:t>Member 3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652969" y="307824"/>
            <a:ext cx="8194363" cy="1113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1"/>
              </a:lnSpc>
            </a:pPr>
            <a:r>
              <a:rPr lang="en-US" sz="7368">
                <a:solidFill>
                  <a:srgbClr val="101010"/>
                </a:solidFill>
                <a:latin typeface="Montserrat Bold"/>
              </a:rPr>
              <a:t>Team Members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243112" y="4238588"/>
            <a:ext cx="3418334" cy="621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0"/>
              </a:lnSpc>
            </a:pPr>
            <a:r>
              <a:rPr lang="en-US" sz="1793">
                <a:solidFill>
                  <a:srgbClr val="101010"/>
                </a:solidFill>
                <a:latin typeface="Montserrat Bold"/>
              </a:rPr>
              <a:t>AMBIKA </a:t>
            </a:r>
          </a:p>
          <a:p>
            <a:pPr marL="0" lvl="0" indent="0" algn="ctr">
              <a:lnSpc>
                <a:spcPts val="2510"/>
              </a:lnSpc>
              <a:spcBef>
                <a:spcPct val="0"/>
              </a:spcBef>
            </a:pPr>
            <a:r>
              <a:rPr lang="en-US" sz="1793">
                <a:solidFill>
                  <a:srgbClr val="101010"/>
                </a:solidFill>
                <a:latin typeface="Montserrat Bold"/>
              </a:rPr>
              <a:t>ROLL_No: 2002220310004</a:t>
            </a:r>
          </a:p>
        </p:txBody>
      </p:sp>
      <p:grpSp>
        <p:nvGrpSpPr>
          <p:cNvPr id="14" name="Group 14"/>
          <p:cNvGrpSpPr/>
          <p:nvPr/>
        </p:nvGrpSpPr>
        <p:grpSpPr>
          <a:xfrm rot="7573183">
            <a:off x="1230111" y="7154961"/>
            <a:ext cx="1013029" cy="101302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9212512" y="1676492"/>
            <a:ext cx="962621" cy="1257581"/>
          </a:xfrm>
          <a:custGeom>
            <a:avLst/>
            <a:gdLst/>
            <a:ahLst/>
            <a:cxnLst/>
            <a:rect l="l" t="t" r="r" b="b"/>
            <a:pathLst>
              <a:path w="962621" h="1257581">
                <a:moveTo>
                  <a:pt x="0" y="0"/>
                </a:moveTo>
                <a:lnTo>
                  <a:pt x="962621" y="0"/>
                </a:lnTo>
                <a:lnTo>
                  <a:pt x="962621" y="1257581"/>
                </a:lnTo>
                <a:lnTo>
                  <a:pt x="0" y="12575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8230621" y="4238588"/>
            <a:ext cx="3418334" cy="621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0"/>
              </a:lnSpc>
            </a:pPr>
            <a:r>
              <a:rPr lang="en-US" sz="1793">
                <a:solidFill>
                  <a:srgbClr val="101010"/>
                </a:solidFill>
                <a:latin typeface="Montserrat Bold"/>
              </a:rPr>
              <a:t>Rahul Raj</a:t>
            </a:r>
          </a:p>
          <a:p>
            <a:pPr marL="0" lvl="0" indent="0" algn="ctr">
              <a:lnSpc>
                <a:spcPts val="2510"/>
              </a:lnSpc>
              <a:spcBef>
                <a:spcPct val="0"/>
              </a:spcBef>
            </a:pPr>
            <a:r>
              <a:rPr lang="en-US" sz="1793">
                <a:solidFill>
                  <a:srgbClr val="101010"/>
                </a:solidFill>
                <a:latin typeface="Montserrat Bold"/>
              </a:rPr>
              <a:t>ROLL_No: 2002220310016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350913" y="4238588"/>
            <a:ext cx="3418334" cy="621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0"/>
              </a:lnSpc>
            </a:pPr>
            <a:r>
              <a:rPr lang="en-US" sz="1793">
                <a:solidFill>
                  <a:srgbClr val="101010"/>
                </a:solidFill>
                <a:latin typeface="Montserrat Bold"/>
              </a:rPr>
              <a:t>Raju Kumar</a:t>
            </a:r>
          </a:p>
          <a:p>
            <a:pPr marL="0" lvl="0" indent="0" algn="ctr">
              <a:lnSpc>
                <a:spcPts val="2510"/>
              </a:lnSpc>
              <a:spcBef>
                <a:spcPct val="0"/>
              </a:spcBef>
            </a:pPr>
            <a:r>
              <a:rPr lang="en-US" sz="1793">
                <a:solidFill>
                  <a:srgbClr val="101010"/>
                </a:solidFill>
                <a:latin typeface="Montserrat Bold"/>
              </a:rPr>
              <a:t>ROLL_No: 2002220310017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8181379" y="6202810"/>
            <a:ext cx="3024888" cy="529127"/>
            <a:chOff x="0" y="0"/>
            <a:chExt cx="1281756" cy="22421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81756" cy="224211"/>
            </a:xfrm>
            <a:custGeom>
              <a:avLst/>
              <a:gdLst/>
              <a:ahLst/>
              <a:cxnLst/>
              <a:rect l="l" t="t" r="r" b="b"/>
              <a:pathLst>
                <a:path w="1281756" h="224211">
                  <a:moveTo>
                    <a:pt x="58866" y="0"/>
                  </a:moveTo>
                  <a:lnTo>
                    <a:pt x="1222890" y="0"/>
                  </a:lnTo>
                  <a:cubicBezTo>
                    <a:pt x="1255401" y="0"/>
                    <a:pt x="1281756" y="26355"/>
                    <a:pt x="1281756" y="58866"/>
                  </a:cubicBezTo>
                  <a:lnTo>
                    <a:pt x="1281756" y="165344"/>
                  </a:lnTo>
                  <a:cubicBezTo>
                    <a:pt x="1281756" y="197855"/>
                    <a:pt x="1255401" y="224211"/>
                    <a:pt x="1222890" y="224211"/>
                  </a:cubicBezTo>
                  <a:lnTo>
                    <a:pt x="58866" y="224211"/>
                  </a:lnTo>
                  <a:cubicBezTo>
                    <a:pt x="26355" y="224211"/>
                    <a:pt x="0" y="197855"/>
                    <a:pt x="0" y="165344"/>
                  </a:cubicBezTo>
                  <a:lnTo>
                    <a:pt x="0" y="58866"/>
                  </a:lnTo>
                  <a:cubicBezTo>
                    <a:pt x="0" y="26355"/>
                    <a:pt x="26355" y="0"/>
                    <a:pt x="588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281756" cy="27183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Montserrat"/>
                </a:rPr>
                <a:t>Mentor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230621" y="7179613"/>
            <a:ext cx="3165404" cy="621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0"/>
              </a:lnSpc>
            </a:pPr>
            <a:r>
              <a:rPr lang="en-US" sz="1793" dirty="0">
                <a:solidFill>
                  <a:srgbClr val="101010"/>
                </a:solidFill>
                <a:latin typeface="Montserrat Bold"/>
              </a:rPr>
              <a:t>Mr. Agha A. Husain</a:t>
            </a:r>
          </a:p>
          <a:p>
            <a:pPr marL="0" lvl="0" indent="0" algn="ctr">
              <a:lnSpc>
                <a:spcPts val="2510"/>
              </a:lnSpc>
              <a:spcBef>
                <a:spcPct val="0"/>
              </a:spcBef>
            </a:pPr>
            <a:r>
              <a:rPr lang="en-US" sz="1793" dirty="0">
                <a:solidFill>
                  <a:srgbClr val="101010"/>
                </a:solidFill>
                <a:latin typeface="Montserrat Bold"/>
              </a:rPr>
              <a:t>Asst. Prof : ECE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134616" y="2837593"/>
            <a:ext cx="4508966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dirty="0">
                <a:solidFill>
                  <a:srgbClr val="000000"/>
                </a:solidFill>
                <a:latin typeface="Montserrat Bold"/>
              </a:rPr>
              <a:t>Project Overview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37398" y="2195299"/>
            <a:ext cx="8397219" cy="1246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76"/>
              </a:lnSpc>
              <a:spcBef>
                <a:spcPct val="0"/>
              </a:spcBef>
            </a:pPr>
            <a:r>
              <a:rPr lang="en-US" sz="7340" u="none" strike="noStrike">
                <a:solidFill>
                  <a:srgbClr val="000000"/>
                </a:solidFill>
                <a:latin typeface="Montserrat Bold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37398" y="3784687"/>
            <a:ext cx="7195263" cy="6300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1962" lvl="1" indent="-225981" algn="just">
              <a:lnSpc>
                <a:spcPts val="2930"/>
              </a:lnSpc>
              <a:buFont typeface="Arial"/>
              <a:buChar char="•"/>
            </a:pPr>
            <a:r>
              <a:rPr lang="en-US" sz="2093">
                <a:solidFill>
                  <a:srgbClr val="101010"/>
                </a:solidFill>
                <a:latin typeface="Montserrat Bold"/>
              </a:rPr>
              <a:t>Devel</a:t>
            </a:r>
            <a:r>
              <a:rPr lang="en-US" sz="2093" u="none" strike="noStrike">
                <a:solidFill>
                  <a:srgbClr val="101010"/>
                </a:solidFill>
                <a:latin typeface="Montserrat Bold"/>
              </a:rPr>
              <a:t>op an integrated health monitoring and location tracking system for soldiers.</a:t>
            </a:r>
          </a:p>
          <a:p>
            <a:pPr algn="just">
              <a:lnSpc>
                <a:spcPts val="2930"/>
              </a:lnSpc>
            </a:pPr>
            <a:endParaRPr lang="en-US" sz="2093" u="none" strike="noStrike">
              <a:solidFill>
                <a:srgbClr val="101010"/>
              </a:solidFill>
              <a:latin typeface="Montserrat Bold"/>
            </a:endParaRPr>
          </a:p>
          <a:p>
            <a:pPr marL="451962" lvl="1" indent="-225981" algn="just">
              <a:lnSpc>
                <a:spcPts val="2930"/>
              </a:lnSpc>
              <a:buFont typeface="Arial"/>
              <a:buChar char="•"/>
            </a:pPr>
            <a:r>
              <a:rPr lang="en-US" sz="2093" u="none" strike="noStrike">
                <a:solidFill>
                  <a:srgbClr val="49A5EF"/>
                </a:solidFill>
                <a:latin typeface="Montserrat Bold"/>
              </a:rPr>
              <a:t>Use biomedical sensors, GPS technology, and advanced communication modules.</a:t>
            </a:r>
          </a:p>
          <a:p>
            <a:pPr algn="just">
              <a:lnSpc>
                <a:spcPts val="2930"/>
              </a:lnSpc>
            </a:pPr>
            <a:endParaRPr lang="en-US" sz="2093" u="none" strike="noStrike">
              <a:solidFill>
                <a:srgbClr val="49A5EF"/>
              </a:solidFill>
              <a:latin typeface="Montserrat Bold"/>
            </a:endParaRPr>
          </a:p>
          <a:p>
            <a:pPr marL="451962" lvl="1" indent="-225981" algn="just">
              <a:lnSpc>
                <a:spcPts val="2930"/>
              </a:lnSpc>
              <a:buFont typeface="Arial"/>
              <a:buChar char="•"/>
            </a:pPr>
            <a:r>
              <a:rPr lang="en-US" sz="2093" u="none" strike="noStrike">
                <a:solidFill>
                  <a:srgbClr val="101010"/>
                </a:solidFill>
                <a:latin typeface="Montserrat Bold"/>
              </a:rPr>
              <a:t>Collect and analyze real-time health data to enhance soldier safety in battlefield scenarios.</a:t>
            </a:r>
          </a:p>
          <a:p>
            <a:pPr algn="just">
              <a:lnSpc>
                <a:spcPts val="2930"/>
              </a:lnSpc>
            </a:pPr>
            <a:endParaRPr lang="en-US" sz="2093" u="none" strike="noStrike">
              <a:solidFill>
                <a:srgbClr val="101010"/>
              </a:solidFill>
              <a:latin typeface="Montserrat Bold"/>
            </a:endParaRPr>
          </a:p>
          <a:p>
            <a:pPr marL="451962" lvl="1" indent="-225981" algn="just">
              <a:lnSpc>
                <a:spcPts val="2930"/>
              </a:lnSpc>
              <a:buFont typeface="Arial"/>
              <a:buChar char="•"/>
            </a:pPr>
            <a:r>
              <a:rPr lang="en-US" sz="2093" u="none" strike="noStrike">
                <a:solidFill>
                  <a:srgbClr val="49A5EF"/>
                </a:solidFill>
                <a:latin typeface="Montserrat Bold"/>
              </a:rPr>
              <a:t>Use machine learning algorithms for data clustering to aid control units in making timely decisions.</a:t>
            </a:r>
          </a:p>
          <a:p>
            <a:pPr algn="just">
              <a:lnSpc>
                <a:spcPts val="2930"/>
              </a:lnSpc>
            </a:pPr>
            <a:endParaRPr lang="en-US" sz="2093" u="none" strike="noStrike">
              <a:solidFill>
                <a:srgbClr val="49A5EF"/>
              </a:solidFill>
              <a:latin typeface="Montserrat Bold"/>
            </a:endParaRPr>
          </a:p>
          <a:p>
            <a:pPr marL="451962" lvl="1" indent="-225981" algn="just">
              <a:lnSpc>
                <a:spcPts val="2930"/>
              </a:lnSpc>
              <a:buFont typeface="Arial"/>
              <a:buChar char="•"/>
            </a:pPr>
            <a:r>
              <a:rPr lang="en-US" sz="2093" u="none" strike="noStrike">
                <a:solidFill>
                  <a:srgbClr val="101010"/>
                </a:solidFill>
                <a:latin typeface="Montserrat Bold"/>
              </a:rPr>
              <a:t>Provide a robust, lightweight solution for improving the overall coordination and responsiveness of military operations.</a:t>
            </a:r>
          </a:p>
          <a:p>
            <a:pPr algn="just">
              <a:lnSpc>
                <a:spcPts val="2930"/>
              </a:lnSpc>
            </a:pPr>
            <a:endParaRPr lang="en-US" sz="2093" u="none" strike="noStrike">
              <a:solidFill>
                <a:srgbClr val="101010"/>
              </a:solidFill>
              <a:latin typeface="Montserrat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134616" y="3784687"/>
            <a:ext cx="7752347" cy="5928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1962" lvl="1" indent="-225981" algn="just">
              <a:lnSpc>
                <a:spcPts val="2930"/>
              </a:lnSpc>
              <a:buFont typeface="Arial"/>
              <a:buChar char="•"/>
            </a:pPr>
            <a:r>
              <a:rPr lang="en-US" sz="2093">
                <a:solidFill>
                  <a:srgbClr val="101010"/>
                </a:solidFill>
                <a:latin typeface="Montserrat Bold"/>
              </a:rPr>
              <a:t>Aim to develop a real-time health monitoring and location tracking system for soldiers in battlefield scenarios.</a:t>
            </a:r>
          </a:p>
          <a:p>
            <a:pPr algn="just">
              <a:lnSpc>
                <a:spcPts val="2930"/>
              </a:lnSpc>
            </a:pPr>
            <a:endParaRPr lang="en-US" sz="2093">
              <a:solidFill>
                <a:srgbClr val="101010"/>
              </a:solidFill>
              <a:latin typeface="Montserrat Bold"/>
            </a:endParaRPr>
          </a:p>
          <a:p>
            <a:pPr marL="451962" lvl="1" indent="-225981" algn="just">
              <a:lnSpc>
                <a:spcPts val="2930"/>
              </a:lnSpc>
              <a:buFont typeface="Arial"/>
              <a:buChar char="•"/>
            </a:pPr>
            <a:r>
              <a:rPr lang="en-US" sz="2093">
                <a:solidFill>
                  <a:srgbClr val="6A79FF"/>
                </a:solidFill>
                <a:latin typeface="Montserrat Bold"/>
              </a:rPr>
              <a:t>Hardware overview, including Arduino MEGA, various sensors (heart rate, temperature, etc.), GPS module, ZigBee, LoRaWAN, and more.</a:t>
            </a:r>
          </a:p>
          <a:p>
            <a:pPr algn="just">
              <a:lnSpc>
                <a:spcPts val="2930"/>
              </a:lnSpc>
            </a:pPr>
            <a:endParaRPr lang="en-US" sz="2093">
              <a:solidFill>
                <a:srgbClr val="6A79FF"/>
              </a:solidFill>
              <a:latin typeface="Montserrat Bold"/>
            </a:endParaRPr>
          </a:p>
          <a:p>
            <a:pPr marL="451962" lvl="1" indent="-225981" algn="just">
              <a:lnSpc>
                <a:spcPts val="2930"/>
              </a:lnSpc>
              <a:buFont typeface="Arial"/>
              <a:buChar char="•"/>
            </a:pPr>
            <a:r>
              <a:rPr lang="en-US" sz="2093">
                <a:solidFill>
                  <a:srgbClr val="101010"/>
                </a:solidFill>
                <a:latin typeface="Montserrat Bold"/>
              </a:rPr>
              <a:t>Enhanced safety for soldiers through continuous health monitoring.</a:t>
            </a:r>
          </a:p>
          <a:p>
            <a:pPr algn="just">
              <a:lnSpc>
                <a:spcPts val="2930"/>
              </a:lnSpc>
            </a:pPr>
            <a:endParaRPr lang="en-US" sz="2093">
              <a:solidFill>
                <a:srgbClr val="101010"/>
              </a:solidFill>
              <a:latin typeface="Montserrat Bold"/>
            </a:endParaRPr>
          </a:p>
          <a:p>
            <a:pPr marL="451962" lvl="1" indent="-225981" algn="just">
              <a:lnSpc>
                <a:spcPts val="2930"/>
              </a:lnSpc>
              <a:buFont typeface="Arial"/>
              <a:buChar char="•"/>
            </a:pPr>
            <a:r>
              <a:rPr lang="en-US" sz="2093">
                <a:solidFill>
                  <a:srgbClr val="6A79FF"/>
                </a:solidFill>
                <a:latin typeface="Montserrat Bold"/>
              </a:rPr>
              <a:t>Improved communication and coordination between soldiers and control units.</a:t>
            </a:r>
          </a:p>
          <a:p>
            <a:pPr>
              <a:lnSpc>
                <a:spcPts val="2930"/>
              </a:lnSpc>
            </a:pPr>
            <a:endParaRPr lang="en-US" sz="2093">
              <a:solidFill>
                <a:srgbClr val="6A79FF"/>
              </a:solidFill>
              <a:latin typeface="Montserrat Bold"/>
            </a:endParaRPr>
          </a:p>
          <a:p>
            <a:pPr>
              <a:lnSpc>
                <a:spcPts val="2930"/>
              </a:lnSpc>
            </a:pPr>
            <a:endParaRPr lang="en-US" sz="2093">
              <a:solidFill>
                <a:srgbClr val="6A79FF"/>
              </a:solidFill>
              <a:latin typeface="Montserrat Bold"/>
            </a:endParaRPr>
          </a:p>
          <a:p>
            <a:pPr marL="0" lvl="0" indent="0" algn="l">
              <a:lnSpc>
                <a:spcPts val="2930"/>
              </a:lnSpc>
              <a:spcBef>
                <a:spcPct val="0"/>
              </a:spcBef>
            </a:pPr>
            <a:endParaRPr lang="en-US" sz="2093">
              <a:solidFill>
                <a:srgbClr val="6A79FF"/>
              </a:solidFill>
              <a:latin typeface="Montserrat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0" y="0"/>
            <a:ext cx="18288000" cy="1874361"/>
            <a:chOff x="0" y="0"/>
            <a:chExt cx="9414331" cy="9648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414331" cy="964887"/>
            </a:xfrm>
            <a:custGeom>
              <a:avLst/>
              <a:gdLst/>
              <a:ahLst/>
              <a:cxnLst/>
              <a:rect l="l" t="t" r="r" b="b"/>
              <a:pathLst>
                <a:path w="9414331" h="964887">
                  <a:moveTo>
                    <a:pt x="0" y="0"/>
                  </a:moveTo>
                  <a:lnTo>
                    <a:pt x="9414331" y="0"/>
                  </a:lnTo>
                  <a:lnTo>
                    <a:pt x="9414331" y="964887"/>
                  </a:lnTo>
                  <a:lnTo>
                    <a:pt x="0" y="964887"/>
                  </a:ln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9414331" cy="1002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9528814" y="3822787"/>
            <a:ext cx="0" cy="581870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931054" y="-2966924"/>
            <a:ext cx="9898854" cy="8599630"/>
          </a:xfrm>
          <a:custGeom>
            <a:avLst/>
            <a:gdLst/>
            <a:ahLst/>
            <a:cxnLst/>
            <a:rect l="l" t="t" r="r" b="b"/>
            <a:pathLst>
              <a:path w="9898854" h="8599630">
                <a:moveTo>
                  <a:pt x="0" y="0"/>
                </a:moveTo>
                <a:lnTo>
                  <a:pt x="9898854" y="0"/>
                </a:lnTo>
                <a:lnTo>
                  <a:pt x="9898854" y="8599630"/>
                </a:lnTo>
                <a:lnTo>
                  <a:pt x="0" y="8599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663270" y="1765139"/>
            <a:ext cx="5584025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41"/>
              </a:lnSpc>
              <a:spcBef>
                <a:spcPct val="0"/>
              </a:spcBef>
            </a:pPr>
            <a:r>
              <a:rPr lang="en-US" sz="7368" u="none" strike="noStrike">
                <a:solidFill>
                  <a:srgbClr val="101010"/>
                </a:solidFill>
                <a:latin typeface="Montserrat Bold"/>
              </a:rPr>
              <a:t>Objectives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847223" y="5664381"/>
            <a:ext cx="4838307" cy="390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09"/>
              </a:lnSpc>
              <a:spcBef>
                <a:spcPct val="0"/>
              </a:spcBef>
            </a:pPr>
            <a:r>
              <a:rPr lang="en-US" sz="2292" u="none" strike="noStrike">
                <a:solidFill>
                  <a:srgbClr val="000000"/>
                </a:solidFill>
                <a:latin typeface="Montserrat Bold"/>
              </a:rPr>
              <a:t> 2. Real-time Location Tracking</a:t>
            </a:r>
          </a:p>
        </p:txBody>
      </p:sp>
      <p:sp>
        <p:nvSpPr>
          <p:cNvPr id="5" name="Freeform 5"/>
          <p:cNvSpPr/>
          <p:nvPr/>
        </p:nvSpPr>
        <p:spPr>
          <a:xfrm>
            <a:off x="889090" y="3806505"/>
            <a:ext cx="1335793" cy="1647279"/>
          </a:xfrm>
          <a:custGeom>
            <a:avLst/>
            <a:gdLst/>
            <a:ahLst/>
            <a:cxnLst/>
            <a:rect l="l" t="t" r="r" b="b"/>
            <a:pathLst>
              <a:path w="1335793" h="1647279">
                <a:moveTo>
                  <a:pt x="0" y="0"/>
                </a:moveTo>
                <a:lnTo>
                  <a:pt x="1335793" y="0"/>
                </a:lnTo>
                <a:lnTo>
                  <a:pt x="1335793" y="1647279"/>
                </a:lnTo>
                <a:lnTo>
                  <a:pt x="0" y="16472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682288" y="3813014"/>
            <a:ext cx="1584089" cy="1640770"/>
          </a:xfrm>
          <a:custGeom>
            <a:avLst/>
            <a:gdLst/>
            <a:ahLst/>
            <a:cxnLst/>
            <a:rect l="l" t="t" r="r" b="b"/>
            <a:pathLst>
              <a:path w="1584089" h="1640770">
                <a:moveTo>
                  <a:pt x="0" y="0"/>
                </a:moveTo>
                <a:lnTo>
                  <a:pt x="1584089" y="0"/>
                </a:lnTo>
                <a:lnTo>
                  <a:pt x="1584089" y="1640770"/>
                </a:lnTo>
                <a:lnTo>
                  <a:pt x="0" y="16407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544570" y="3813014"/>
            <a:ext cx="1738970" cy="1647279"/>
          </a:xfrm>
          <a:custGeom>
            <a:avLst/>
            <a:gdLst/>
            <a:ahLst/>
            <a:cxnLst/>
            <a:rect l="l" t="t" r="r" b="b"/>
            <a:pathLst>
              <a:path w="1738970" h="1647279">
                <a:moveTo>
                  <a:pt x="0" y="0"/>
                </a:moveTo>
                <a:lnTo>
                  <a:pt x="1738970" y="0"/>
                </a:lnTo>
                <a:lnTo>
                  <a:pt x="1738970" y="1647279"/>
                </a:lnTo>
                <a:lnTo>
                  <a:pt x="0" y="16472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02136" y="5664381"/>
            <a:ext cx="4305918" cy="390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09"/>
              </a:lnSpc>
              <a:spcBef>
                <a:spcPct val="0"/>
              </a:spcBef>
            </a:pPr>
            <a:r>
              <a:rPr lang="en-US" sz="2292" u="none" strike="noStrike">
                <a:solidFill>
                  <a:srgbClr val="000000"/>
                </a:solidFill>
                <a:latin typeface="Montserrat Bold"/>
              </a:rPr>
              <a:t> 1. Enhanced Soldier Safety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686598" y="5664381"/>
            <a:ext cx="5193884" cy="390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09"/>
              </a:lnSpc>
              <a:spcBef>
                <a:spcPct val="0"/>
              </a:spcBef>
            </a:pPr>
            <a:r>
              <a:rPr lang="en-US" sz="2292" u="none" strike="noStrike">
                <a:solidFill>
                  <a:srgbClr val="000000"/>
                </a:solidFill>
                <a:latin typeface="Montserrat Bold"/>
              </a:rPr>
              <a:t>3. Communication Improvement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62921" y="6264851"/>
            <a:ext cx="4671185" cy="239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6798" lvl="1" indent="-208399" algn="just">
              <a:lnSpc>
                <a:spcPts val="2702"/>
              </a:lnSpc>
              <a:buFont typeface="Arial"/>
              <a:buChar char="•"/>
            </a:pPr>
            <a:r>
              <a:rPr lang="en-US" sz="1930">
                <a:solidFill>
                  <a:srgbClr val="101010"/>
                </a:solidFill>
                <a:latin typeface="Montserrat Bold"/>
              </a:rPr>
              <a:t>Ensure the safety of soldiers in the battlefield through real-time monitoring of their health status and environmental conditions.</a:t>
            </a:r>
          </a:p>
          <a:p>
            <a:pPr algn="just">
              <a:lnSpc>
                <a:spcPts val="2702"/>
              </a:lnSpc>
            </a:pPr>
            <a:endParaRPr lang="en-US" sz="1930">
              <a:solidFill>
                <a:srgbClr val="101010"/>
              </a:solidFill>
              <a:latin typeface="Montserrat Bold"/>
            </a:endParaRPr>
          </a:p>
          <a:p>
            <a:pPr marL="416798" lvl="1" indent="-208399" algn="just">
              <a:lnSpc>
                <a:spcPts val="2702"/>
              </a:lnSpc>
              <a:buFont typeface="Arial"/>
              <a:buChar char="•"/>
            </a:pPr>
            <a:r>
              <a:rPr lang="en-US" sz="1930">
                <a:solidFill>
                  <a:srgbClr val="101010"/>
                </a:solidFill>
                <a:latin typeface="Montserrat Bold"/>
              </a:rPr>
              <a:t>To address potential health risks.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48088" y="6274376"/>
            <a:ext cx="4437443" cy="603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2785" lvl="1" indent="-186393">
              <a:lnSpc>
                <a:spcPts val="2417"/>
              </a:lnSpc>
              <a:buFont typeface="Arial"/>
              <a:buChar char="•"/>
            </a:pPr>
            <a:r>
              <a:rPr lang="en-US" sz="1726">
                <a:solidFill>
                  <a:srgbClr val="000000"/>
                </a:solidFill>
                <a:latin typeface="Montserrat Bold"/>
              </a:rPr>
              <a:t>Implement a(GPS) module to track the real-time location of soldiers.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019031" y="6274376"/>
            <a:ext cx="5519395" cy="1518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2785" lvl="1" indent="-186393">
              <a:lnSpc>
                <a:spcPts val="2417"/>
              </a:lnSpc>
              <a:buFont typeface="Arial"/>
              <a:buChar char="•"/>
            </a:pPr>
            <a:r>
              <a:rPr lang="en-US" sz="1726">
                <a:solidFill>
                  <a:srgbClr val="000000"/>
                </a:solidFill>
                <a:latin typeface="Montserrat Bold"/>
              </a:rPr>
              <a:t>Establish wireless communication networks among soldiers using ZigBee modules.</a:t>
            </a:r>
          </a:p>
          <a:p>
            <a:pPr>
              <a:lnSpc>
                <a:spcPts val="2417"/>
              </a:lnSpc>
            </a:pPr>
            <a:endParaRPr lang="en-US" sz="1726">
              <a:solidFill>
                <a:srgbClr val="000000"/>
              </a:solidFill>
              <a:latin typeface="Montserrat Bold"/>
            </a:endParaRPr>
          </a:p>
          <a:p>
            <a:pPr marL="372785" lvl="1" indent="-186393">
              <a:lnSpc>
                <a:spcPts val="2417"/>
              </a:lnSpc>
              <a:buFont typeface="Arial"/>
              <a:buChar char="•"/>
            </a:pPr>
            <a:r>
              <a:rPr lang="en-US" sz="1726">
                <a:solidFill>
                  <a:srgbClr val="000000"/>
                </a:solidFill>
                <a:latin typeface="Montserrat Bold"/>
              </a:rPr>
              <a:t>Enable seamless data transmission from soldiers to the control unit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0935" y="190144"/>
            <a:ext cx="17397130" cy="9874801"/>
            <a:chOff x="0" y="0"/>
            <a:chExt cx="4581960" cy="26007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81960" cy="2600771"/>
            </a:xfrm>
            <a:custGeom>
              <a:avLst/>
              <a:gdLst/>
              <a:ahLst/>
              <a:cxnLst/>
              <a:rect l="l" t="t" r="r" b="b"/>
              <a:pathLst>
                <a:path w="4581960" h="2600771">
                  <a:moveTo>
                    <a:pt x="10235" y="0"/>
                  </a:moveTo>
                  <a:lnTo>
                    <a:pt x="4571725" y="0"/>
                  </a:lnTo>
                  <a:cubicBezTo>
                    <a:pt x="4574439" y="0"/>
                    <a:pt x="4577043" y="1078"/>
                    <a:pt x="4578962" y="2998"/>
                  </a:cubicBezTo>
                  <a:cubicBezTo>
                    <a:pt x="4580882" y="4917"/>
                    <a:pt x="4581960" y="7521"/>
                    <a:pt x="4581960" y="10235"/>
                  </a:cubicBezTo>
                  <a:lnTo>
                    <a:pt x="4581960" y="2590535"/>
                  </a:lnTo>
                  <a:cubicBezTo>
                    <a:pt x="4581960" y="2593250"/>
                    <a:pt x="4580882" y="2595853"/>
                    <a:pt x="4578962" y="2597773"/>
                  </a:cubicBezTo>
                  <a:cubicBezTo>
                    <a:pt x="4577043" y="2599692"/>
                    <a:pt x="4574439" y="2600771"/>
                    <a:pt x="4571725" y="2600771"/>
                  </a:cubicBezTo>
                  <a:lnTo>
                    <a:pt x="10235" y="2600771"/>
                  </a:lnTo>
                  <a:cubicBezTo>
                    <a:pt x="7521" y="2600771"/>
                    <a:pt x="4917" y="2599692"/>
                    <a:pt x="2998" y="2597773"/>
                  </a:cubicBezTo>
                  <a:cubicBezTo>
                    <a:pt x="1078" y="2595853"/>
                    <a:pt x="0" y="2593250"/>
                    <a:pt x="0" y="2590535"/>
                  </a:cubicBezTo>
                  <a:lnTo>
                    <a:pt x="0" y="10235"/>
                  </a:lnTo>
                  <a:cubicBezTo>
                    <a:pt x="0" y="7521"/>
                    <a:pt x="1078" y="4917"/>
                    <a:pt x="2998" y="2998"/>
                  </a:cubicBezTo>
                  <a:cubicBezTo>
                    <a:pt x="4917" y="1078"/>
                    <a:pt x="7521" y="0"/>
                    <a:pt x="1023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81960" cy="2648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6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0555" y="1956797"/>
            <a:ext cx="1310606" cy="131060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04361" y="5143500"/>
            <a:ext cx="846523" cy="846523"/>
          </a:xfrm>
          <a:custGeom>
            <a:avLst/>
            <a:gdLst/>
            <a:ahLst/>
            <a:cxnLst/>
            <a:rect l="l" t="t" r="r" b="b"/>
            <a:pathLst>
              <a:path w="846523" h="846523">
                <a:moveTo>
                  <a:pt x="0" y="0"/>
                </a:moveTo>
                <a:lnTo>
                  <a:pt x="846523" y="0"/>
                </a:lnTo>
                <a:lnTo>
                  <a:pt x="846523" y="846523"/>
                </a:lnTo>
                <a:lnTo>
                  <a:pt x="0" y="8465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11305" y="2227789"/>
            <a:ext cx="929105" cy="768623"/>
          </a:xfrm>
          <a:custGeom>
            <a:avLst/>
            <a:gdLst/>
            <a:ahLst/>
            <a:cxnLst/>
            <a:rect l="l" t="t" r="r" b="b"/>
            <a:pathLst>
              <a:path w="929105" h="768623">
                <a:moveTo>
                  <a:pt x="0" y="0"/>
                </a:moveTo>
                <a:lnTo>
                  <a:pt x="929105" y="0"/>
                </a:lnTo>
                <a:lnTo>
                  <a:pt x="929105" y="768623"/>
                </a:lnTo>
                <a:lnTo>
                  <a:pt x="0" y="7686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463707" y="1902343"/>
            <a:ext cx="13396131" cy="714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3142" lvl="1" indent="-386571" algn="just">
              <a:lnSpc>
                <a:spcPts val="6338"/>
              </a:lnSpc>
              <a:buFont typeface="Arial"/>
              <a:buChar char="•"/>
            </a:pPr>
            <a:r>
              <a:rPr lang="en-US" sz="3581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Arduino MEGA 2560 </a:t>
            </a:r>
          </a:p>
          <a:p>
            <a:pPr marL="773142" lvl="1" indent="-386571" algn="just">
              <a:lnSpc>
                <a:spcPts val="6338"/>
              </a:lnSpc>
              <a:buFont typeface="Arial"/>
              <a:buChar char="•"/>
            </a:pPr>
            <a:r>
              <a:rPr lang="en-US" sz="3581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Heartbeat Sensor </a:t>
            </a:r>
          </a:p>
          <a:p>
            <a:pPr marL="773142" lvl="1" indent="-386571" algn="just">
              <a:lnSpc>
                <a:spcPts val="6338"/>
              </a:lnSpc>
              <a:buFont typeface="Arial"/>
              <a:buChar char="•"/>
            </a:pPr>
            <a:r>
              <a:rPr lang="en-US" sz="3581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Temperature Sensor and Humidity Sensor (DHT11)</a:t>
            </a:r>
          </a:p>
          <a:p>
            <a:pPr marL="773142" lvl="1" indent="-386571" algn="just">
              <a:lnSpc>
                <a:spcPts val="6338"/>
              </a:lnSpc>
              <a:buFont typeface="Arial"/>
              <a:buChar char="•"/>
            </a:pPr>
            <a:r>
              <a:rPr lang="en-US" sz="3581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Accelerometer (ADXL335) </a:t>
            </a:r>
          </a:p>
          <a:p>
            <a:pPr marL="773142" lvl="1" indent="-386571" algn="just">
              <a:lnSpc>
                <a:spcPts val="6338"/>
              </a:lnSpc>
              <a:buFont typeface="Arial"/>
              <a:buChar char="•"/>
            </a:pPr>
            <a:r>
              <a:rPr lang="en-US" sz="3581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Ethernet Shield (W5100) </a:t>
            </a:r>
          </a:p>
          <a:p>
            <a:pPr marL="773142" lvl="1" indent="-386571" algn="just">
              <a:lnSpc>
                <a:spcPts val="6338"/>
              </a:lnSpc>
              <a:buFont typeface="Arial"/>
              <a:buChar char="•"/>
            </a:pPr>
            <a:r>
              <a:rPr lang="en-US" sz="3581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GPS Module (NEO-6M) </a:t>
            </a:r>
          </a:p>
          <a:p>
            <a:pPr marL="773142" lvl="1" indent="-386571" algn="just">
              <a:lnSpc>
                <a:spcPts val="6338"/>
              </a:lnSpc>
              <a:buFont typeface="Arial"/>
              <a:buChar char="•"/>
            </a:pPr>
            <a:r>
              <a:rPr lang="en-US" sz="3581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ZigBee Module (XB Series 1)</a:t>
            </a:r>
          </a:p>
          <a:p>
            <a:pPr marL="773142" lvl="1" indent="-386571" algn="just">
              <a:lnSpc>
                <a:spcPts val="6338"/>
              </a:lnSpc>
              <a:buFont typeface="Arial"/>
              <a:buChar char="•"/>
            </a:pPr>
            <a:r>
              <a:rPr lang="en-US" sz="3581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LoRaWAN</a:t>
            </a:r>
            <a:r>
              <a:rPr lang="en-US" sz="3581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Module</a:t>
            </a:r>
          </a:p>
          <a:p>
            <a:pPr marL="773142" lvl="1" indent="-386571" algn="just">
              <a:lnSpc>
                <a:spcPts val="6338"/>
              </a:lnSpc>
              <a:buFont typeface="Arial"/>
              <a:buChar char="•"/>
            </a:pPr>
            <a:r>
              <a:rPr lang="en-US" sz="3581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ECG Module (AD8232 i.e. Electro-Cardiogram)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030986" y="471488"/>
            <a:ext cx="10437415" cy="1016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64"/>
              </a:lnSpc>
              <a:spcBef>
                <a:spcPct val="0"/>
              </a:spcBef>
            </a:pPr>
            <a:r>
              <a:rPr lang="en-US" sz="6720">
                <a:solidFill>
                  <a:srgbClr val="101010"/>
                </a:solidFill>
                <a:latin typeface="Montserrat Bold"/>
              </a:rPr>
              <a:t>Hardware Components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98322">
            <a:off x="14463005" y="-3776214"/>
            <a:ext cx="8774178" cy="8796169"/>
          </a:xfrm>
          <a:custGeom>
            <a:avLst/>
            <a:gdLst/>
            <a:ahLst/>
            <a:cxnLst/>
            <a:rect l="l" t="t" r="r" b="b"/>
            <a:pathLst>
              <a:path w="8774178" h="8796169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998260" y="630907"/>
            <a:ext cx="9028728" cy="902872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253435" y="1221128"/>
            <a:ext cx="7810518" cy="7814851"/>
            <a:chOff x="0" y="0"/>
            <a:chExt cx="6489360" cy="64929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89446" cy="6493002"/>
            </a:xfrm>
            <a:custGeom>
              <a:avLst/>
              <a:gdLst/>
              <a:ahLst/>
              <a:cxnLst/>
              <a:rect l="l" t="t" r="r" b="b"/>
              <a:pathLst>
                <a:path w="6489446" h="6493002">
                  <a:moveTo>
                    <a:pt x="3244723" y="6493002"/>
                  </a:moveTo>
                  <a:cubicBezTo>
                    <a:pt x="3221863" y="6493002"/>
                    <a:pt x="3206623" y="6470142"/>
                    <a:pt x="3206623" y="6454902"/>
                  </a:cubicBezTo>
                  <a:cubicBezTo>
                    <a:pt x="3206623" y="6432042"/>
                    <a:pt x="3221863" y="6416802"/>
                    <a:pt x="3244723" y="6416802"/>
                  </a:cubicBezTo>
                  <a:cubicBezTo>
                    <a:pt x="3252343" y="6416802"/>
                    <a:pt x="3252343" y="6416802"/>
                    <a:pt x="3252343" y="6416802"/>
                  </a:cubicBezTo>
                  <a:cubicBezTo>
                    <a:pt x="3275203" y="6416802"/>
                    <a:pt x="3290443" y="6432042"/>
                    <a:pt x="3290443" y="6454902"/>
                  </a:cubicBezTo>
                  <a:cubicBezTo>
                    <a:pt x="3290443" y="6470142"/>
                    <a:pt x="3275203" y="6493002"/>
                    <a:pt x="3252343" y="6493002"/>
                  </a:cubicBezTo>
                  <a:cubicBezTo>
                    <a:pt x="3252343" y="6493002"/>
                    <a:pt x="3252343" y="6493002"/>
                    <a:pt x="3244723" y="6493002"/>
                  </a:cubicBezTo>
                  <a:close/>
                  <a:moveTo>
                    <a:pt x="3023870" y="6485382"/>
                  </a:moveTo>
                  <a:cubicBezTo>
                    <a:pt x="3008630" y="6477762"/>
                    <a:pt x="2993390" y="6462522"/>
                    <a:pt x="2993390" y="6439662"/>
                  </a:cubicBezTo>
                  <a:cubicBezTo>
                    <a:pt x="2993390" y="6424422"/>
                    <a:pt x="3008630" y="6409182"/>
                    <a:pt x="3031490" y="6409182"/>
                  </a:cubicBezTo>
                  <a:cubicBezTo>
                    <a:pt x="3054350" y="6409182"/>
                    <a:pt x="3069590" y="6424422"/>
                    <a:pt x="3069590" y="6447282"/>
                  </a:cubicBezTo>
                  <a:cubicBezTo>
                    <a:pt x="3069590" y="6470142"/>
                    <a:pt x="3046730" y="6485382"/>
                    <a:pt x="3031490" y="6485382"/>
                  </a:cubicBezTo>
                  <a:cubicBezTo>
                    <a:pt x="3031490" y="6485382"/>
                    <a:pt x="3031490" y="6485382"/>
                    <a:pt x="3023870" y="6485382"/>
                  </a:cubicBezTo>
                  <a:close/>
                  <a:moveTo>
                    <a:pt x="3427603" y="6447282"/>
                  </a:moveTo>
                  <a:cubicBezTo>
                    <a:pt x="3427603" y="6424422"/>
                    <a:pt x="3442843" y="6409182"/>
                    <a:pt x="3465703" y="6409182"/>
                  </a:cubicBezTo>
                  <a:cubicBezTo>
                    <a:pt x="3480943" y="6401562"/>
                    <a:pt x="3503803" y="6424422"/>
                    <a:pt x="3503803" y="6439662"/>
                  </a:cubicBezTo>
                  <a:cubicBezTo>
                    <a:pt x="3503803" y="6462522"/>
                    <a:pt x="3488563" y="6477762"/>
                    <a:pt x="3465703" y="6485382"/>
                  </a:cubicBezTo>
                  <a:cubicBezTo>
                    <a:pt x="3442843" y="6485382"/>
                    <a:pt x="3427603" y="6470142"/>
                    <a:pt x="3427603" y="6447282"/>
                  </a:cubicBezTo>
                  <a:close/>
                  <a:moveTo>
                    <a:pt x="2810637" y="6462522"/>
                  </a:moveTo>
                  <a:cubicBezTo>
                    <a:pt x="2787777" y="6454902"/>
                    <a:pt x="2772537" y="6439662"/>
                    <a:pt x="2780157" y="6416802"/>
                  </a:cubicBezTo>
                  <a:cubicBezTo>
                    <a:pt x="2780157" y="6401562"/>
                    <a:pt x="2803017" y="6386322"/>
                    <a:pt x="2818257" y="6386322"/>
                  </a:cubicBezTo>
                  <a:cubicBezTo>
                    <a:pt x="2841117" y="6386322"/>
                    <a:pt x="2856357" y="6409182"/>
                    <a:pt x="2856357" y="6432042"/>
                  </a:cubicBezTo>
                  <a:cubicBezTo>
                    <a:pt x="2848737" y="6447282"/>
                    <a:pt x="2833497" y="6462522"/>
                    <a:pt x="2818257" y="6462522"/>
                  </a:cubicBezTo>
                  <a:cubicBezTo>
                    <a:pt x="2818257" y="6462522"/>
                    <a:pt x="2810637" y="6462522"/>
                    <a:pt x="2810637" y="6462522"/>
                  </a:cubicBezTo>
                  <a:close/>
                  <a:moveTo>
                    <a:pt x="3640836" y="6424422"/>
                  </a:moveTo>
                  <a:cubicBezTo>
                    <a:pt x="3640836" y="6409182"/>
                    <a:pt x="3656076" y="6386322"/>
                    <a:pt x="3671316" y="6386322"/>
                  </a:cubicBezTo>
                  <a:cubicBezTo>
                    <a:pt x="3694176" y="6378702"/>
                    <a:pt x="3709416" y="6393942"/>
                    <a:pt x="3717036" y="6416802"/>
                  </a:cubicBezTo>
                  <a:cubicBezTo>
                    <a:pt x="3717036" y="6439662"/>
                    <a:pt x="3701796" y="6454902"/>
                    <a:pt x="3686556" y="6462522"/>
                  </a:cubicBezTo>
                  <a:cubicBezTo>
                    <a:pt x="3678936" y="6462522"/>
                    <a:pt x="3678936" y="6462522"/>
                    <a:pt x="3678936" y="6462522"/>
                  </a:cubicBezTo>
                  <a:cubicBezTo>
                    <a:pt x="3656076" y="6462522"/>
                    <a:pt x="3640836" y="6447282"/>
                    <a:pt x="3640836" y="6424422"/>
                  </a:cubicBezTo>
                  <a:close/>
                  <a:moveTo>
                    <a:pt x="2597404" y="6424422"/>
                  </a:moveTo>
                  <a:cubicBezTo>
                    <a:pt x="2574544" y="6424422"/>
                    <a:pt x="2566924" y="6401562"/>
                    <a:pt x="2566924" y="6378702"/>
                  </a:cubicBezTo>
                  <a:cubicBezTo>
                    <a:pt x="2574544" y="6363462"/>
                    <a:pt x="2589784" y="6348222"/>
                    <a:pt x="2612644" y="6348222"/>
                  </a:cubicBezTo>
                  <a:cubicBezTo>
                    <a:pt x="2635504" y="6355842"/>
                    <a:pt x="2650744" y="6378702"/>
                    <a:pt x="2643124" y="6393942"/>
                  </a:cubicBezTo>
                  <a:cubicBezTo>
                    <a:pt x="2635504" y="6416802"/>
                    <a:pt x="2620264" y="6424422"/>
                    <a:pt x="2605024" y="6424422"/>
                  </a:cubicBezTo>
                  <a:cubicBezTo>
                    <a:pt x="2605024" y="6424422"/>
                    <a:pt x="2597404" y="6424422"/>
                    <a:pt x="2597404" y="6424422"/>
                  </a:cubicBezTo>
                  <a:close/>
                  <a:moveTo>
                    <a:pt x="3854196" y="6393942"/>
                  </a:moveTo>
                  <a:cubicBezTo>
                    <a:pt x="3846576" y="6371082"/>
                    <a:pt x="3861816" y="6355842"/>
                    <a:pt x="3884676" y="6348222"/>
                  </a:cubicBezTo>
                  <a:cubicBezTo>
                    <a:pt x="3899916" y="6348222"/>
                    <a:pt x="3922776" y="6355842"/>
                    <a:pt x="3930396" y="6378702"/>
                  </a:cubicBezTo>
                  <a:cubicBezTo>
                    <a:pt x="3930396" y="6401562"/>
                    <a:pt x="3915156" y="6416802"/>
                    <a:pt x="3899916" y="6424422"/>
                  </a:cubicBezTo>
                  <a:cubicBezTo>
                    <a:pt x="3892296" y="6424422"/>
                    <a:pt x="3892296" y="6424422"/>
                    <a:pt x="3892296" y="6424422"/>
                  </a:cubicBezTo>
                  <a:cubicBezTo>
                    <a:pt x="3869436" y="6424422"/>
                    <a:pt x="3854196" y="6409182"/>
                    <a:pt x="3854196" y="6393942"/>
                  </a:cubicBezTo>
                  <a:close/>
                  <a:moveTo>
                    <a:pt x="2384171" y="6378702"/>
                  </a:moveTo>
                  <a:cubicBezTo>
                    <a:pt x="2368931" y="6371082"/>
                    <a:pt x="2353691" y="6348222"/>
                    <a:pt x="2361311" y="6325362"/>
                  </a:cubicBezTo>
                  <a:cubicBezTo>
                    <a:pt x="2368931" y="6310122"/>
                    <a:pt x="2384171" y="6294882"/>
                    <a:pt x="2407031" y="6302502"/>
                  </a:cubicBezTo>
                  <a:cubicBezTo>
                    <a:pt x="2429891" y="6310122"/>
                    <a:pt x="2437511" y="6325362"/>
                    <a:pt x="2437511" y="6348222"/>
                  </a:cubicBezTo>
                  <a:cubicBezTo>
                    <a:pt x="2429891" y="6363462"/>
                    <a:pt x="2414651" y="6378702"/>
                    <a:pt x="2399411" y="6378702"/>
                  </a:cubicBezTo>
                  <a:cubicBezTo>
                    <a:pt x="2391791" y="6378702"/>
                    <a:pt x="2391791" y="6378702"/>
                    <a:pt x="2384171" y="6378702"/>
                  </a:cubicBezTo>
                  <a:close/>
                  <a:moveTo>
                    <a:pt x="4059809" y="6348222"/>
                  </a:moveTo>
                  <a:cubicBezTo>
                    <a:pt x="4052189" y="6325362"/>
                    <a:pt x="4067429" y="6302502"/>
                    <a:pt x="4090289" y="6302502"/>
                  </a:cubicBezTo>
                  <a:cubicBezTo>
                    <a:pt x="4105529" y="6294882"/>
                    <a:pt x="4128389" y="6302502"/>
                    <a:pt x="4136009" y="6325362"/>
                  </a:cubicBezTo>
                  <a:cubicBezTo>
                    <a:pt x="4143629" y="6348222"/>
                    <a:pt x="4128389" y="6371082"/>
                    <a:pt x="4105529" y="6371082"/>
                  </a:cubicBezTo>
                  <a:cubicBezTo>
                    <a:pt x="4105529" y="6371082"/>
                    <a:pt x="4097909" y="6371082"/>
                    <a:pt x="4097909" y="6371082"/>
                  </a:cubicBezTo>
                  <a:cubicBezTo>
                    <a:pt x="4082669" y="6371082"/>
                    <a:pt x="4067429" y="6363462"/>
                    <a:pt x="4059809" y="6348222"/>
                  </a:cubicBezTo>
                  <a:close/>
                  <a:moveTo>
                    <a:pt x="2178558" y="6310122"/>
                  </a:moveTo>
                  <a:cubicBezTo>
                    <a:pt x="2163318" y="6302502"/>
                    <a:pt x="2148078" y="6279642"/>
                    <a:pt x="2155698" y="6264402"/>
                  </a:cubicBezTo>
                  <a:cubicBezTo>
                    <a:pt x="2163318" y="6241542"/>
                    <a:pt x="2186178" y="6233922"/>
                    <a:pt x="2209038" y="6241542"/>
                  </a:cubicBezTo>
                  <a:cubicBezTo>
                    <a:pt x="2224278" y="6249162"/>
                    <a:pt x="2239518" y="6264402"/>
                    <a:pt x="2231898" y="6287262"/>
                  </a:cubicBezTo>
                  <a:cubicBezTo>
                    <a:pt x="2224278" y="6302502"/>
                    <a:pt x="2209038" y="6310122"/>
                    <a:pt x="2193798" y="6310122"/>
                  </a:cubicBezTo>
                  <a:cubicBezTo>
                    <a:pt x="2186178" y="6310122"/>
                    <a:pt x="2186178" y="6310122"/>
                    <a:pt x="2178558" y="6310122"/>
                  </a:cubicBezTo>
                  <a:close/>
                  <a:moveTo>
                    <a:pt x="4265549" y="6287262"/>
                  </a:moveTo>
                  <a:cubicBezTo>
                    <a:pt x="4257929" y="6264402"/>
                    <a:pt x="4273169" y="6241542"/>
                    <a:pt x="4288409" y="6233922"/>
                  </a:cubicBezTo>
                  <a:cubicBezTo>
                    <a:pt x="4311269" y="6226302"/>
                    <a:pt x="4334129" y="6241542"/>
                    <a:pt x="4341749" y="6256782"/>
                  </a:cubicBezTo>
                  <a:cubicBezTo>
                    <a:pt x="4341749" y="6279642"/>
                    <a:pt x="4334129" y="6302502"/>
                    <a:pt x="4311269" y="6310122"/>
                  </a:cubicBezTo>
                  <a:cubicBezTo>
                    <a:pt x="4311269" y="6310122"/>
                    <a:pt x="4303649" y="6310122"/>
                    <a:pt x="4303649" y="6310122"/>
                  </a:cubicBezTo>
                  <a:cubicBezTo>
                    <a:pt x="4288409" y="6310122"/>
                    <a:pt x="4273169" y="6302502"/>
                    <a:pt x="4265549" y="6287262"/>
                  </a:cubicBezTo>
                  <a:close/>
                  <a:moveTo>
                    <a:pt x="1980565" y="6233922"/>
                  </a:moveTo>
                  <a:cubicBezTo>
                    <a:pt x="1957705" y="6226302"/>
                    <a:pt x="1950085" y="6203442"/>
                    <a:pt x="1957705" y="6180582"/>
                  </a:cubicBezTo>
                  <a:cubicBezTo>
                    <a:pt x="1965325" y="6165342"/>
                    <a:pt x="1988185" y="6157722"/>
                    <a:pt x="2011045" y="6165342"/>
                  </a:cubicBezTo>
                  <a:cubicBezTo>
                    <a:pt x="2026285" y="6172962"/>
                    <a:pt x="2033905" y="6195822"/>
                    <a:pt x="2026285" y="6211062"/>
                  </a:cubicBezTo>
                  <a:cubicBezTo>
                    <a:pt x="2018665" y="6226302"/>
                    <a:pt x="2011045" y="6233922"/>
                    <a:pt x="1995805" y="6233922"/>
                  </a:cubicBezTo>
                  <a:cubicBezTo>
                    <a:pt x="1988185" y="6233922"/>
                    <a:pt x="1980565" y="6233922"/>
                    <a:pt x="1980565" y="6233922"/>
                  </a:cubicBezTo>
                  <a:close/>
                  <a:moveTo>
                    <a:pt x="4463542" y="6211062"/>
                  </a:moveTo>
                  <a:cubicBezTo>
                    <a:pt x="4455922" y="6188202"/>
                    <a:pt x="4463542" y="6165342"/>
                    <a:pt x="4486402" y="6157722"/>
                  </a:cubicBezTo>
                  <a:cubicBezTo>
                    <a:pt x="4509262" y="6150102"/>
                    <a:pt x="4524502" y="6157722"/>
                    <a:pt x="4539742" y="6180582"/>
                  </a:cubicBezTo>
                  <a:cubicBezTo>
                    <a:pt x="4547362" y="6195822"/>
                    <a:pt x="4532122" y="6218682"/>
                    <a:pt x="4516882" y="6226302"/>
                  </a:cubicBezTo>
                  <a:cubicBezTo>
                    <a:pt x="4509262" y="6233922"/>
                    <a:pt x="4509262" y="6233922"/>
                    <a:pt x="4501642" y="6233922"/>
                  </a:cubicBezTo>
                  <a:cubicBezTo>
                    <a:pt x="4486402" y="6233922"/>
                    <a:pt x="4471162" y="6226302"/>
                    <a:pt x="4463542" y="6211062"/>
                  </a:cubicBezTo>
                  <a:close/>
                  <a:moveTo>
                    <a:pt x="1782445" y="6142482"/>
                  </a:moveTo>
                  <a:cubicBezTo>
                    <a:pt x="1759585" y="6134862"/>
                    <a:pt x="1751965" y="6112002"/>
                    <a:pt x="1767205" y="6089142"/>
                  </a:cubicBezTo>
                  <a:cubicBezTo>
                    <a:pt x="1774825" y="6073902"/>
                    <a:pt x="1797685" y="6066282"/>
                    <a:pt x="1812925" y="6073902"/>
                  </a:cubicBezTo>
                  <a:cubicBezTo>
                    <a:pt x="1835785" y="6081522"/>
                    <a:pt x="1843405" y="6104382"/>
                    <a:pt x="1835785" y="6127242"/>
                  </a:cubicBezTo>
                  <a:cubicBezTo>
                    <a:pt x="1828165" y="6134862"/>
                    <a:pt x="1812925" y="6142482"/>
                    <a:pt x="1797685" y="6142482"/>
                  </a:cubicBezTo>
                  <a:cubicBezTo>
                    <a:pt x="1790065" y="6142482"/>
                    <a:pt x="1790065" y="6142482"/>
                    <a:pt x="1782445" y="6142482"/>
                  </a:cubicBezTo>
                  <a:close/>
                  <a:moveTo>
                    <a:pt x="4661535" y="6119622"/>
                  </a:moveTo>
                  <a:cubicBezTo>
                    <a:pt x="4653915" y="6104382"/>
                    <a:pt x="4661535" y="6081522"/>
                    <a:pt x="4676775" y="6073902"/>
                  </a:cubicBezTo>
                  <a:cubicBezTo>
                    <a:pt x="4699635" y="6058662"/>
                    <a:pt x="4722495" y="6066282"/>
                    <a:pt x="4730115" y="6089142"/>
                  </a:cubicBezTo>
                  <a:cubicBezTo>
                    <a:pt x="4737735" y="6104382"/>
                    <a:pt x="4730115" y="6127242"/>
                    <a:pt x="4714875" y="6134862"/>
                  </a:cubicBezTo>
                  <a:cubicBezTo>
                    <a:pt x="4707255" y="6142482"/>
                    <a:pt x="4699635" y="6142482"/>
                    <a:pt x="4692015" y="6142482"/>
                  </a:cubicBezTo>
                  <a:cubicBezTo>
                    <a:pt x="4684395" y="6142482"/>
                    <a:pt x="4669155" y="6134862"/>
                    <a:pt x="4661535" y="6119622"/>
                  </a:cubicBezTo>
                  <a:close/>
                  <a:moveTo>
                    <a:pt x="1592072" y="6035802"/>
                  </a:moveTo>
                  <a:cubicBezTo>
                    <a:pt x="1576832" y="6028182"/>
                    <a:pt x="1569212" y="6005322"/>
                    <a:pt x="1576832" y="5982462"/>
                  </a:cubicBezTo>
                  <a:cubicBezTo>
                    <a:pt x="1592072" y="5967222"/>
                    <a:pt x="1614932" y="5959602"/>
                    <a:pt x="1630172" y="5974842"/>
                  </a:cubicBezTo>
                  <a:cubicBezTo>
                    <a:pt x="1645412" y="5982462"/>
                    <a:pt x="1653032" y="6005322"/>
                    <a:pt x="1645412" y="6020562"/>
                  </a:cubicBezTo>
                  <a:cubicBezTo>
                    <a:pt x="1637792" y="6035802"/>
                    <a:pt x="1622552" y="6043422"/>
                    <a:pt x="1607312" y="6043422"/>
                  </a:cubicBezTo>
                  <a:cubicBezTo>
                    <a:pt x="1607312" y="6043422"/>
                    <a:pt x="1599692" y="6043422"/>
                    <a:pt x="1592072" y="6035802"/>
                  </a:cubicBezTo>
                  <a:close/>
                  <a:moveTo>
                    <a:pt x="4852035" y="6020562"/>
                  </a:moveTo>
                  <a:cubicBezTo>
                    <a:pt x="4836795" y="6005322"/>
                    <a:pt x="4844415" y="5982462"/>
                    <a:pt x="4859655" y="5967222"/>
                  </a:cubicBezTo>
                  <a:cubicBezTo>
                    <a:pt x="4882515" y="5959602"/>
                    <a:pt x="4905375" y="5959602"/>
                    <a:pt x="4912995" y="5982462"/>
                  </a:cubicBezTo>
                  <a:cubicBezTo>
                    <a:pt x="4928235" y="5997702"/>
                    <a:pt x="4920615" y="6020562"/>
                    <a:pt x="4905375" y="6035802"/>
                  </a:cubicBezTo>
                  <a:cubicBezTo>
                    <a:pt x="4897755" y="6035802"/>
                    <a:pt x="4890135" y="6035802"/>
                    <a:pt x="4882515" y="6035802"/>
                  </a:cubicBezTo>
                  <a:cubicBezTo>
                    <a:pt x="4867275" y="6035802"/>
                    <a:pt x="4859655" y="6035802"/>
                    <a:pt x="4852035" y="6020562"/>
                  </a:cubicBezTo>
                  <a:close/>
                  <a:moveTo>
                    <a:pt x="1409319" y="5921502"/>
                  </a:moveTo>
                  <a:cubicBezTo>
                    <a:pt x="1394079" y="5906262"/>
                    <a:pt x="1386459" y="5883402"/>
                    <a:pt x="1401699" y="5868162"/>
                  </a:cubicBezTo>
                  <a:cubicBezTo>
                    <a:pt x="1409319" y="5852922"/>
                    <a:pt x="1432179" y="5845302"/>
                    <a:pt x="1455039" y="5860542"/>
                  </a:cubicBezTo>
                  <a:cubicBezTo>
                    <a:pt x="1470279" y="5868162"/>
                    <a:pt x="1470279" y="5891022"/>
                    <a:pt x="1462659" y="5906262"/>
                  </a:cubicBezTo>
                  <a:cubicBezTo>
                    <a:pt x="1455039" y="5921502"/>
                    <a:pt x="1439799" y="5929122"/>
                    <a:pt x="1432179" y="5929122"/>
                  </a:cubicBezTo>
                  <a:cubicBezTo>
                    <a:pt x="1424559" y="5929122"/>
                    <a:pt x="1416939" y="5921502"/>
                    <a:pt x="1409319" y="5921502"/>
                  </a:cubicBezTo>
                  <a:close/>
                  <a:moveTo>
                    <a:pt x="5034788" y="5906262"/>
                  </a:moveTo>
                  <a:cubicBezTo>
                    <a:pt x="5019548" y="5891022"/>
                    <a:pt x="5027168" y="5868162"/>
                    <a:pt x="5042408" y="5852922"/>
                  </a:cubicBezTo>
                  <a:cubicBezTo>
                    <a:pt x="5057648" y="5845302"/>
                    <a:pt x="5080508" y="5845302"/>
                    <a:pt x="5095748" y="5860542"/>
                  </a:cubicBezTo>
                  <a:cubicBezTo>
                    <a:pt x="5103368" y="5883402"/>
                    <a:pt x="5103368" y="5906262"/>
                    <a:pt x="5080508" y="5913882"/>
                  </a:cubicBezTo>
                  <a:cubicBezTo>
                    <a:pt x="5080508" y="5921502"/>
                    <a:pt x="5072888" y="5921502"/>
                    <a:pt x="5065268" y="5921502"/>
                  </a:cubicBezTo>
                  <a:cubicBezTo>
                    <a:pt x="5050028" y="5921502"/>
                    <a:pt x="5034788" y="5913882"/>
                    <a:pt x="5034788" y="5906262"/>
                  </a:cubicBezTo>
                  <a:close/>
                  <a:moveTo>
                    <a:pt x="1234059" y="5791962"/>
                  </a:moveTo>
                  <a:cubicBezTo>
                    <a:pt x="1218819" y="5776722"/>
                    <a:pt x="1211199" y="5753862"/>
                    <a:pt x="1226439" y="5738622"/>
                  </a:cubicBezTo>
                  <a:cubicBezTo>
                    <a:pt x="1241679" y="5723382"/>
                    <a:pt x="1264539" y="5715762"/>
                    <a:pt x="1279779" y="5731002"/>
                  </a:cubicBezTo>
                  <a:cubicBezTo>
                    <a:pt x="1295019" y="5746242"/>
                    <a:pt x="1302639" y="5769102"/>
                    <a:pt x="1287399" y="5784342"/>
                  </a:cubicBezTo>
                  <a:cubicBezTo>
                    <a:pt x="1279779" y="5791962"/>
                    <a:pt x="1272159" y="5799582"/>
                    <a:pt x="1256919" y="5799582"/>
                  </a:cubicBezTo>
                  <a:cubicBezTo>
                    <a:pt x="1249299" y="5799582"/>
                    <a:pt x="1241679" y="5799582"/>
                    <a:pt x="1234059" y="5791962"/>
                  </a:cubicBezTo>
                  <a:close/>
                  <a:moveTo>
                    <a:pt x="5202301" y="5784342"/>
                  </a:moveTo>
                  <a:cubicBezTo>
                    <a:pt x="5194681" y="5761482"/>
                    <a:pt x="5194681" y="5738622"/>
                    <a:pt x="5209921" y="5731002"/>
                  </a:cubicBezTo>
                  <a:cubicBezTo>
                    <a:pt x="5225161" y="5715762"/>
                    <a:pt x="5248021" y="5715762"/>
                    <a:pt x="5263261" y="5731002"/>
                  </a:cubicBezTo>
                  <a:cubicBezTo>
                    <a:pt x="5278501" y="5753862"/>
                    <a:pt x="5270881" y="5776722"/>
                    <a:pt x="5255641" y="5784342"/>
                  </a:cubicBezTo>
                  <a:cubicBezTo>
                    <a:pt x="5248021" y="5791962"/>
                    <a:pt x="5240401" y="5791962"/>
                    <a:pt x="5232781" y="5791962"/>
                  </a:cubicBezTo>
                  <a:cubicBezTo>
                    <a:pt x="5225161" y="5791962"/>
                    <a:pt x="5209921" y="5791962"/>
                    <a:pt x="5202301" y="5784342"/>
                  </a:cubicBezTo>
                  <a:close/>
                  <a:moveTo>
                    <a:pt x="1066292" y="5647055"/>
                  </a:moveTo>
                  <a:cubicBezTo>
                    <a:pt x="1051052" y="5639435"/>
                    <a:pt x="1051052" y="5608955"/>
                    <a:pt x="1066292" y="5593715"/>
                  </a:cubicBezTo>
                  <a:cubicBezTo>
                    <a:pt x="1081532" y="5578475"/>
                    <a:pt x="1104392" y="5578475"/>
                    <a:pt x="1119632" y="5593715"/>
                  </a:cubicBezTo>
                  <a:cubicBezTo>
                    <a:pt x="1134872" y="5608955"/>
                    <a:pt x="1134872" y="5631815"/>
                    <a:pt x="1119632" y="5647055"/>
                  </a:cubicBezTo>
                  <a:cubicBezTo>
                    <a:pt x="1112012" y="5654675"/>
                    <a:pt x="1104392" y="5662295"/>
                    <a:pt x="1096772" y="5662295"/>
                  </a:cubicBezTo>
                  <a:cubicBezTo>
                    <a:pt x="1081532" y="5662295"/>
                    <a:pt x="1073912" y="5654675"/>
                    <a:pt x="1066292" y="5647055"/>
                  </a:cubicBezTo>
                  <a:close/>
                  <a:moveTo>
                    <a:pt x="5369687" y="5647055"/>
                  </a:moveTo>
                  <a:cubicBezTo>
                    <a:pt x="5354447" y="5631815"/>
                    <a:pt x="5354447" y="5601335"/>
                    <a:pt x="5369687" y="5593715"/>
                  </a:cubicBezTo>
                  <a:cubicBezTo>
                    <a:pt x="5384927" y="5578475"/>
                    <a:pt x="5407787" y="5578475"/>
                    <a:pt x="5423027" y="5593715"/>
                  </a:cubicBezTo>
                  <a:cubicBezTo>
                    <a:pt x="5438267" y="5608955"/>
                    <a:pt x="5438267" y="5631815"/>
                    <a:pt x="5423027" y="5647055"/>
                  </a:cubicBezTo>
                  <a:cubicBezTo>
                    <a:pt x="5415407" y="5654675"/>
                    <a:pt x="5407787" y="5654675"/>
                    <a:pt x="5400167" y="5654675"/>
                  </a:cubicBezTo>
                  <a:cubicBezTo>
                    <a:pt x="5384927" y="5654675"/>
                    <a:pt x="5377307" y="5654675"/>
                    <a:pt x="5369687" y="5647055"/>
                  </a:cubicBezTo>
                  <a:close/>
                  <a:moveTo>
                    <a:pt x="914019" y="5502275"/>
                  </a:moveTo>
                  <a:cubicBezTo>
                    <a:pt x="898779" y="5487035"/>
                    <a:pt x="898779" y="5464175"/>
                    <a:pt x="914019" y="5448935"/>
                  </a:cubicBezTo>
                  <a:cubicBezTo>
                    <a:pt x="929259" y="5433695"/>
                    <a:pt x="952119" y="5433695"/>
                    <a:pt x="967359" y="5448935"/>
                  </a:cubicBezTo>
                  <a:cubicBezTo>
                    <a:pt x="982599" y="5464175"/>
                    <a:pt x="982599" y="5487035"/>
                    <a:pt x="967359" y="5502275"/>
                  </a:cubicBezTo>
                  <a:cubicBezTo>
                    <a:pt x="959739" y="5509895"/>
                    <a:pt x="952119" y="5509895"/>
                    <a:pt x="936879" y="5509895"/>
                  </a:cubicBezTo>
                  <a:cubicBezTo>
                    <a:pt x="929259" y="5509895"/>
                    <a:pt x="921639" y="5509895"/>
                    <a:pt x="914019" y="5502275"/>
                  </a:cubicBezTo>
                  <a:close/>
                  <a:moveTo>
                    <a:pt x="5522087" y="5494655"/>
                  </a:moveTo>
                  <a:cubicBezTo>
                    <a:pt x="5506847" y="5479415"/>
                    <a:pt x="5506847" y="5456555"/>
                    <a:pt x="5522087" y="5441315"/>
                  </a:cubicBezTo>
                  <a:cubicBezTo>
                    <a:pt x="5537327" y="5426075"/>
                    <a:pt x="5560187" y="5426075"/>
                    <a:pt x="5575427" y="5441315"/>
                  </a:cubicBezTo>
                  <a:cubicBezTo>
                    <a:pt x="5590667" y="5456555"/>
                    <a:pt x="5590667" y="5479415"/>
                    <a:pt x="5575427" y="5494655"/>
                  </a:cubicBezTo>
                  <a:cubicBezTo>
                    <a:pt x="5567807" y="5502275"/>
                    <a:pt x="5560187" y="5509895"/>
                    <a:pt x="5552567" y="5509895"/>
                  </a:cubicBezTo>
                  <a:cubicBezTo>
                    <a:pt x="5544947" y="5509895"/>
                    <a:pt x="5529707" y="5502275"/>
                    <a:pt x="5522087" y="5494655"/>
                  </a:cubicBezTo>
                  <a:close/>
                  <a:moveTo>
                    <a:pt x="769366" y="5342255"/>
                  </a:moveTo>
                  <a:cubicBezTo>
                    <a:pt x="754126" y="5319395"/>
                    <a:pt x="754126" y="5296535"/>
                    <a:pt x="769366" y="5288915"/>
                  </a:cubicBezTo>
                  <a:cubicBezTo>
                    <a:pt x="784606" y="5273675"/>
                    <a:pt x="815086" y="5273675"/>
                    <a:pt x="822706" y="5288915"/>
                  </a:cubicBezTo>
                  <a:cubicBezTo>
                    <a:pt x="837946" y="5304155"/>
                    <a:pt x="837946" y="5327015"/>
                    <a:pt x="822706" y="5342255"/>
                  </a:cubicBezTo>
                  <a:cubicBezTo>
                    <a:pt x="815086" y="5349875"/>
                    <a:pt x="807466" y="5349875"/>
                    <a:pt x="799846" y="5349875"/>
                  </a:cubicBezTo>
                  <a:cubicBezTo>
                    <a:pt x="784606" y="5349875"/>
                    <a:pt x="776986" y="5349875"/>
                    <a:pt x="769366" y="5342255"/>
                  </a:cubicBezTo>
                  <a:close/>
                  <a:moveTo>
                    <a:pt x="5666867" y="5342255"/>
                  </a:moveTo>
                  <a:cubicBezTo>
                    <a:pt x="5651627" y="5327015"/>
                    <a:pt x="5651627" y="5304155"/>
                    <a:pt x="5666867" y="5288915"/>
                  </a:cubicBezTo>
                  <a:cubicBezTo>
                    <a:pt x="5682107" y="5266055"/>
                    <a:pt x="5704967" y="5266055"/>
                    <a:pt x="5720207" y="5281295"/>
                  </a:cubicBezTo>
                  <a:cubicBezTo>
                    <a:pt x="5735447" y="5296535"/>
                    <a:pt x="5735447" y="5319395"/>
                    <a:pt x="5720207" y="5334635"/>
                  </a:cubicBezTo>
                  <a:cubicBezTo>
                    <a:pt x="5712587" y="5342255"/>
                    <a:pt x="5704967" y="5349875"/>
                    <a:pt x="5697347" y="5349875"/>
                  </a:cubicBezTo>
                  <a:cubicBezTo>
                    <a:pt x="5682107" y="5349875"/>
                    <a:pt x="5674487" y="5342255"/>
                    <a:pt x="5666867" y="5342255"/>
                  </a:cubicBezTo>
                  <a:close/>
                  <a:moveTo>
                    <a:pt x="632206" y="5166995"/>
                  </a:moveTo>
                  <a:cubicBezTo>
                    <a:pt x="616966" y="5151755"/>
                    <a:pt x="624586" y="5128895"/>
                    <a:pt x="639826" y="5113655"/>
                  </a:cubicBezTo>
                  <a:cubicBezTo>
                    <a:pt x="655066" y="5106035"/>
                    <a:pt x="685546" y="5106035"/>
                    <a:pt x="693166" y="5121275"/>
                  </a:cubicBezTo>
                  <a:cubicBezTo>
                    <a:pt x="708406" y="5144135"/>
                    <a:pt x="700786" y="5166995"/>
                    <a:pt x="685546" y="5174615"/>
                  </a:cubicBezTo>
                  <a:cubicBezTo>
                    <a:pt x="677926" y="5182235"/>
                    <a:pt x="670306" y="5182235"/>
                    <a:pt x="662686" y="5182235"/>
                  </a:cubicBezTo>
                  <a:cubicBezTo>
                    <a:pt x="655066" y="5182235"/>
                    <a:pt x="639826" y="5182235"/>
                    <a:pt x="632206" y="5166995"/>
                  </a:cubicBezTo>
                  <a:close/>
                  <a:moveTo>
                    <a:pt x="5803900" y="5174615"/>
                  </a:moveTo>
                  <a:cubicBezTo>
                    <a:pt x="5788660" y="5159375"/>
                    <a:pt x="5781040" y="5136515"/>
                    <a:pt x="5796280" y="5121275"/>
                  </a:cubicBezTo>
                  <a:cubicBezTo>
                    <a:pt x="5811520" y="5106035"/>
                    <a:pt x="5834380" y="5098415"/>
                    <a:pt x="5849620" y="5113655"/>
                  </a:cubicBezTo>
                  <a:cubicBezTo>
                    <a:pt x="5864860" y="5121275"/>
                    <a:pt x="5872480" y="5144135"/>
                    <a:pt x="5857240" y="5166995"/>
                  </a:cubicBezTo>
                  <a:cubicBezTo>
                    <a:pt x="5849620" y="5174615"/>
                    <a:pt x="5842000" y="5182235"/>
                    <a:pt x="5826760" y="5182235"/>
                  </a:cubicBezTo>
                  <a:cubicBezTo>
                    <a:pt x="5819140" y="5182235"/>
                    <a:pt x="5811520" y="5174615"/>
                    <a:pt x="5803900" y="5174615"/>
                  </a:cubicBezTo>
                  <a:close/>
                  <a:moveTo>
                    <a:pt x="510286" y="4991608"/>
                  </a:moveTo>
                  <a:cubicBezTo>
                    <a:pt x="495046" y="4976368"/>
                    <a:pt x="502666" y="4945888"/>
                    <a:pt x="517906" y="4938268"/>
                  </a:cubicBezTo>
                  <a:cubicBezTo>
                    <a:pt x="540766" y="4923028"/>
                    <a:pt x="563626" y="4930648"/>
                    <a:pt x="571246" y="4945888"/>
                  </a:cubicBezTo>
                  <a:cubicBezTo>
                    <a:pt x="586486" y="4968748"/>
                    <a:pt x="578866" y="4991608"/>
                    <a:pt x="563626" y="4999228"/>
                  </a:cubicBezTo>
                  <a:cubicBezTo>
                    <a:pt x="556006" y="5006848"/>
                    <a:pt x="548386" y="5006848"/>
                    <a:pt x="540766" y="5006848"/>
                  </a:cubicBezTo>
                  <a:cubicBezTo>
                    <a:pt x="533146" y="5006848"/>
                    <a:pt x="517906" y="4999228"/>
                    <a:pt x="510286" y="4991608"/>
                  </a:cubicBezTo>
                  <a:close/>
                  <a:moveTo>
                    <a:pt x="5925693" y="4999228"/>
                  </a:moveTo>
                  <a:cubicBezTo>
                    <a:pt x="5910453" y="4983988"/>
                    <a:pt x="5902833" y="4961128"/>
                    <a:pt x="5918073" y="4945888"/>
                  </a:cubicBezTo>
                  <a:cubicBezTo>
                    <a:pt x="5925693" y="4923028"/>
                    <a:pt x="5948553" y="4923028"/>
                    <a:pt x="5971413" y="4930648"/>
                  </a:cubicBezTo>
                  <a:cubicBezTo>
                    <a:pt x="5986653" y="4945888"/>
                    <a:pt x="5994273" y="4968748"/>
                    <a:pt x="5979033" y="4983988"/>
                  </a:cubicBezTo>
                  <a:cubicBezTo>
                    <a:pt x="5971413" y="4999228"/>
                    <a:pt x="5963793" y="5006848"/>
                    <a:pt x="5948553" y="5006848"/>
                  </a:cubicBezTo>
                  <a:cubicBezTo>
                    <a:pt x="5940933" y="5006848"/>
                    <a:pt x="5933313" y="4999228"/>
                    <a:pt x="5925693" y="4999228"/>
                  </a:cubicBezTo>
                  <a:close/>
                  <a:moveTo>
                    <a:pt x="396113" y="4801108"/>
                  </a:moveTo>
                  <a:cubicBezTo>
                    <a:pt x="388493" y="4785868"/>
                    <a:pt x="396113" y="4763008"/>
                    <a:pt x="411353" y="4755388"/>
                  </a:cubicBezTo>
                  <a:cubicBezTo>
                    <a:pt x="434213" y="4740148"/>
                    <a:pt x="457073" y="4747768"/>
                    <a:pt x="464693" y="4770628"/>
                  </a:cubicBezTo>
                  <a:cubicBezTo>
                    <a:pt x="479933" y="4785868"/>
                    <a:pt x="472313" y="4808728"/>
                    <a:pt x="449453" y="4816348"/>
                  </a:cubicBezTo>
                  <a:cubicBezTo>
                    <a:pt x="441833" y="4823968"/>
                    <a:pt x="441833" y="4823968"/>
                    <a:pt x="434213" y="4823968"/>
                  </a:cubicBezTo>
                  <a:cubicBezTo>
                    <a:pt x="418973" y="4823968"/>
                    <a:pt x="403733" y="4816348"/>
                    <a:pt x="396113" y="4801108"/>
                  </a:cubicBezTo>
                  <a:close/>
                  <a:moveTo>
                    <a:pt x="6039993" y="4816348"/>
                  </a:moveTo>
                  <a:cubicBezTo>
                    <a:pt x="6017133" y="4801108"/>
                    <a:pt x="6017133" y="4778248"/>
                    <a:pt x="6024753" y="4763008"/>
                  </a:cubicBezTo>
                  <a:cubicBezTo>
                    <a:pt x="6032373" y="4740148"/>
                    <a:pt x="6055233" y="4740148"/>
                    <a:pt x="6078093" y="4747768"/>
                  </a:cubicBezTo>
                  <a:cubicBezTo>
                    <a:pt x="6093333" y="4755388"/>
                    <a:pt x="6100953" y="4778248"/>
                    <a:pt x="6093333" y="4801108"/>
                  </a:cubicBezTo>
                  <a:cubicBezTo>
                    <a:pt x="6085713" y="4808728"/>
                    <a:pt x="6070473" y="4816348"/>
                    <a:pt x="6055233" y="4816348"/>
                  </a:cubicBezTo>
                  <a:cubicBezTo>
                    <a:pt x="6047613" y="4816348"/>
                    <a:pt x="6047613" y="4816348"/>
                    <a:pt x="6039993" y="4816348"/>
                  </a:cubicBezTo>
                  <a:close/>
                  <a:moveTo>
                    <a:pt x="304673" y="4610608"/>
                  </a:moveTo>
                  <a:cubicBezTo>
                    <a:pt x="289433" y="4595368"/>
                    <a:pt x="297053" y="4572508"/>
                    <a:pt x="319913" y="4557268"/>
                  </a:cubicBezTo>
                  <a:cubicBezTo>
                    <a:pt x="342773" y="4549648"/>
                    <a:pt x="358013" y="4557268"/>
                    <a:pt x="373253" y="4580128"/>
                  </a:cubicBezTo>
                  <a:cubicBezTo>
                    <a:pt x="380873" y="4595368"/>
                    <a:pt x="373253" y="4618228"/>
                    <a:pt x="350393" y="4625848"/>
                  </a:cubicBezTo>
                  <a:cubicBezTo>
                    <a:pt x="350393" y="4633468"/>
                    <a:pt x="342773" y="4633468"/>
                    <a:pt x="335153" y="4633468"/>
                  </a:cubicBezTo>
                  <a:cubicBezTo>
                    <a:pt x="319913" y="4633468"/>
                    <a:pt x="304673" y="4625848"/>
                    <a:pt x="304673" y="4610608"/>
                  </a:cubicBezTo>
                  <a:close/>
                  <a:moveTo>
                    <a:pt x="6139053" y="4625848"/>
                  </a:moveTo>
                  <a:cubicBezTo>
                    <a:pt x="6116193" y="4618228"/>
                    <a:pt x="6108573" y="4595368"/>
                    <a:pt x="6116193" y="4572508"/>
                  </a:cubicBezTo>
                  <a:cubicBezTo>
                    <a:pt x="6131433" y="4557268"/>
                    <a:pt x="6154293" y="4542028"/>
                    <a:pt x="6169533" y="4557268"/>
                  </a:cubicBezTo>
                  <a:cubicBezTo>
                    <a:pt x="6192393" y="4564888"/>
                    <a:pt x="6200013" y="4587748"/>
                    <a:pt x="6192393" y="4602988"/>
                  </a:cubicBezTo>
                  <a:cubicBezTo>
                    <a:pt x="6184773" y="4618228"/>
                    <a:pt x="6169533" y="4625848"/>
                    <a:pt x="6154293" y="4625848"/>
                  </a:cubicBezTo>
                  <a:cubicBezTo>
                    <a:pt x="6146673" y="4625848"/>
                    <a:pt x="6146673" y="4625848"/>
                    <a:pt x="6139053" y="4625848"/>
                  </a:cubicBezTo>
                  <a:close/>
                  <a:moveTo>
                    <a:pt x="213233" y="4412488"/>
                  </a:moveTo>
                  <a:cubicBezTo>
                    <a:pt x="205613" y="4389628"/>
                    <a:pt x="220853" y="4366768"/>
                    <a:pt x="236093" y="4359148"/>
                  </a:cubicBezTo>
                  <a:cubicBezTo>
                    <a:pt x="258953" y="4351528"/>
                    <a:pt x="281813" y="4366768"/>
                    <a:pt x="289433" y="4382008"/>
                  </a:cubicBezTo>
                  <a:cubicBezTo>
                    <a:pt x="297053" y="4404868"/>
                    <a:pt x="281813" y="4427728"/>
                    <a:pt x="266573" y="4435348"/>
                  </a:cubicBezTo>
                  <a:cubicBezTo>
                    <a:pt x="258953" y="4435348"/>
                    <a:pt x="258953" y="4435348"/>
                    <a:pt x="251333" y="4435348"/>
                  </a:cubicBezTo>
                  <a:cubicBezTo>
                    <a:pt x="236093" y="4435348"/>
                    <a:pt x="220853" y="4427728"/>
                    <a:pt x="213233" y="4412488"/>
                  </a:cubicBezTo>
                  <a:close/>
                  <a:moveTo>
                    <a:pt x="6222746" y="4427728"/>
                  </a:moveTo>
                  <a:cubicBezTo>
                    <a:pt x="6207506" y="4420108"/>
                    <a:pt x="6192266" y="4397248"/>
                    <a:pt x="6199886" y="4374388"/>
                  </a:cubicBezTo>
                  <a:cubicBezTo>
                    <a:pt x="6207506" y="4359148"/>
                    <a:pt x="6230366" y="4351528"/>
                    <a:pt x="6253226" y="4359148"/>
                  </a:cubicBezTo>
                  <a:cubicBezTo>
                    <a:pt x="6268466" y="4366768"/>
                    <a:pt x="6283706" y="4382008"/>
                    <a:pt x="6276086" y="4404868"/>
                  </a:cubicBezTo>
                  <a:cubicBezTo>
                    <a:pt x="6268466" y="4420108"/>
                    <a:pt x="6253226" y="4427728"/>
                    <a:pt x="6237986" y="4427728"/>
                  </a:cubicBezTo>
                  <a:cubicBezTo>
                    <a:pt x="6230366" y="4427728"/>
                    <a:pt x="6230366" y="4427728"/>
                    <a:pt x="6222746" y="4427728"/>
                  </a:cubicBezTo>
                  <a:close/>
                  <a:moveTo>
                    <a:pt x="144653" y="4206748"/>
                  </a:moveTo>
                  <a:cubicBezTo>
                    <a:pt x="137033" y="4183888"/>
                    <a:pt x="152273" y="4168648"/>
                    <a:pt x="167513" y="4161028"/>
                  </a:cubicBezTo>
                  <a:cubicBezTo>
                    <a:pt x="190373" y="4153408"/>
                    <a:pt x="213233" y="4161028"/>
                    <a:pt x="220853" y="4183888"/>
                  </a:cubicBezTo>
                  <a:cubicBezTo>
                    <a:pt x="220853" y="4206748"/>
                    <a:pt x="213233" y="4229608"/>
                    <a:pt x="190373" y="4229608"/>
                  </a:cubicBezTo>
                  <a:cubicBezTo>
                    <a:pt x="190373" y="4237228"/>
                    <a:pt x="182753" y="4237228"/>
                    <a:pt x="182753" y="4237228"/>
                  </a:cubicBezTo>
                  <a:cubicBezTo>
                    <a:pt x="167513" y="4237228"/>
                    <a:pt x="152273" y="4221988"/>
                    <a:pt x="144653" y="4206748"/>
                  </a:cubicBezTo>
                  <a:close/>
                  <a:moveTo>
                    <a:pt x="6298819" y="4221988"/>
                  </a:moveTo>
                  <a:cubicBezTo>
                    <a:pt x="6275959" y="4221988"/>
                    <a:pt x="6268339" y="4199128"/>
                    <a:pt x="6268339" y="4176268"/>
                  </a:cubicBezTo>
                  <a:cubicBezTo>
                    <a:pt x="6275959" y="4161028"/>
                    <a:pt x="6298819" y="4145788"/>
                    <a:pt x="6321679" y="4153408"/>
                  </a:cubicBezTo>
                  <a:cubicBezTo>
                    <a:pt x="6336919" y="4161028"/>
                    <a:pt x="6352159" y="4176268"/>
                    <a:pt x="6344539" y="4199128"/>
                  </a:cubicBezTo>
                  <a:cubicBezTo>
                    <a:pt x="6336919" y="4214368"/>
                    <a:pt x="6321679" y="4229608"/>
                    <a:pt x="6306439" y="4229608"/>
                  </a:cubicBezTo>
                  <a:cubicBezTo>
                    <a:pt x="6306439" y="4229608"/>
                    <a:pt x="6298819" y="4229608"/>
                    <a:pt x="6298819" y="4221988"/>
                  </a:cubicBezTo>
                  <a:close/>
                  <a:moveTo>
                    <a:pt x="91440" y="4000881"/>
                  </a:moveTo>
                  <a:cubicBezTo>
                    <a:pt x="83820" y="3978021"/>
                    <a:pt x="99060" y="3955161"/>
                    <a:pt x="114300" y="3955161"/>
                  </a:cubicBezTo>
                  <a:cubicBezTo>
                    <a:pt x="137160" y="3947541"/>
                    <a:pt x="160020" y="3962781"/>
                    <a:pt x="160020" y="3978021"/>
                  </a:cubicBezTo>
                  <a:cubicBezTo>
                    <a:pt x="167640" y="4000881"/>
                    <a:pt x="152400" y="4023741"/>
                    <a:pt x="137160" y="4023741"/>
                  </a:cubicBezTo>
                  <a:cubicBezTo>
                    <a:pt x="129540" y="4023741"/>
                    <a:pt x="129540" y="4023741"/>
                    <a:pt x="121920" y="4023741"/>
                  </a:cubicBezTo>
                  <a:cubicBezTo>
                    <a:pt x="106680" y="4023741"/>
                    <a:pt x="91440" y="4016121"/>
                    <a:pt x="91440" y="4000881"/>
                  </a:cubicBezTo>
                  <a:close/>
                  <a:moveTo>
                    <a:pt x="6352286" y="4016121"/>
                  </a:moveTo>
                  <a:cubicBezTo>
                    <a:pt x="6337046" y="4016121"/>
                    <a:pt x="6321806" y="3993261"/>
                    <a:pt x="6329426" y="3970401"/>
                  </a:cubicBezTo>
                  <a:cubicBezTo>
                    <a:pt x="6329426" y="3955161"/>
                    <a:pt x="6352286" y="3939921"/>
                    <a:pt x="6375146" y="3947541"/>
                  </a:cubicBezTo>
                  <a:cubicBezTo>
                    <a:pt x="6390386" y="3947541"/>
                    <a:pt x="6405626" y="3970401"/>
                    <a:pt x="6398006" y="3993261"/>
                  </a:cubicBezTo>
                  <a:cubicBezTo>
                    <a:pt x="6398006" y="4008501"/>
                    <a:pt x="6382766" y="4023741"/>
                    <a:pt x="6367526" y="4023741"/>
                  </a:cubicBezTo>
                  <a:cubicBezTo>
                    <a:pt x="6359906" y="4023741"/>
                    <a:pt x="6359906" y="4016121"/>
                    <a:pt x="6352286" y="4016121"/>
                  </a:cubicBezTo>
                  <a:close/>
                  <a:moveTo>
                    <a:pt x="45720" y="3787521"/>
                  </a:moveTo>
                  <a:cubicBezTo>
                    <a:pt x="38100" y="3764661"/>
                    <a:pt x="53340" y="3741801"/>
                    <a:pt x="76200" y="3741801"/>
                  </a:cubicBezTo>
                  <a:cubicBezTo>
                    <a:pt x="99060" y="3741801"/>
                    <a:pt x="114300" y="3749421"/>
                    <a:pt x="121920" y="3772281"/>
                  </a:cubicBezTo>
                  <a:cubicBezTo>
                    <a:pt x="121920" y="3795141"/>
                    <a:pt x="106680" y="3810381"/>
                    <a:pt x="91440" y="3818001"/>
                  </a:cubicBezTo>
                  <a:cubicBezTo>
                    <a:pt x="83820" y="3818001"/>
                    <a:pt x="83820" y="3818001"/>
                    <a:pt x="83820" y="3818001"/>
                  </a:cubicBezTo>
                  <a:cubicBezTo>
                    <a:pt x="60960" y="3818001"/>
                    <a:pt x="45720" y="3802761"/>
                    <a:pt x="45720" y="3787521"/>
                  </a:cubicBezTo>
                  <a:close/>
                  <a:moveTo>
                    <a:pt x="6398006" y="3810381"/>
                  </a:moveTo>
                  <a:cubicBezTo>
                    <a:pt x="6382766" y="3802761"/>
                    <a:pt x="6367526" y="3787521"/>
                    <a:pt x="6367526" y="3764661"/>
                  </a:cubicBezTo>
                  <a:cubicBezTo>
                    <a:pt x="6375146" y="3741801"/>
                    <a:pt x="6390386" y="3734181"/>
                    <a:pt x="6413246" y="3734181"/>
                  </a:cubicBezTo>
                  <a:cubicBezTo>
                    <a:pt x="6436106" y="3734181"/>
                    <a:pt x="6443726" y="3757041"/>
                    <a:pt x="6443726" y="3779901"/>
                  </a:cubicBezTo>
                  <a:cubicBezTo>
                    <a:pt x="6443726" y="3795141"/>
                    <a:pt x="6428486" y="3810381"/>
                    <a:pt x="6405626" y="3810381"/>
                  </a:cubicBezTo>
                  <a:cubicBezTo>
                    <a:pt x="6405626" y="3810381"/>
                    <a:pt x="6405626" y="3810381"/>
                    <a:pt x="6398006" y="3810381"/>
                  </a:cubicBezTo>
                  <a:close/>
                  <a:moveTo>
                    <a:pt x="15240" y="3574161"/>
                  </a:moveTo>
                  <a:cubicBezTo>
                    <a:pt x="15240" y="3551301"/>
                    <a:pt x="30480" y="3528441"/>
                    <a:pt x="53340" y="3528441"/>
                  </a:cubicBezTo>
                  <a:cubicBezTo>
                    <a:pt x="68580" y="3528441"/>
                    <a:pt x="91440" y="3543681"/>
                    <a:pt x="91440" y="3566541"/>
                  </a:cubicBezTo>
                  <a:cubicBezTo>
                    <a:pt x="91440" y="3581781"/>
                    <a:pt x="76200" y="3604641"/>
                    <a:pt x="60960" y="3604641"/>
                  </a:cubicBezTo>
                  <a:cubicBezTo>
                    <a:pt x="53340" y="3604641"/>
                    <a:pt x="53340" y="3604641"/>
                    <a:pt x="53340" y="3604641"/>
                  </a:cubicBezTo>
                  <a:cubicBezTo>
                    <a:pt x="38100" y="3604641"/>
                    <a:pt x="15240" y="3589401"/>
                    <a:pt x="15240" y="3574161"/>
                  </a:cubicBezTo>
                  <a:close/>
                  <a:moveTo>
                    <a:pt x="6428486" y="3597021"/>
                  </a:moveTo>
                  <a:cubicBezTo>
                    <a:pt x="6413246" y="3597021"/>
                    <a:pt x="6398006" y="3574161"/>
                    <a:pt x="6398006" y="3558921"/>
                  </a:cubicBezTo>
                  <a:cubicBezTo>
                    <a:pt x="6398006" y="3536061"/>
                    <a:pt x="6420866" y="3520821"/>
                    <a:pt x="6436106" y="3520821"/>
                  </a:cubicBezTo>
                  <a:cubicBezTo>
                    <a:pt x="6458966" y="3520821"/>
                    <a:pt x="6474206" y="3543681"/>
                    <a:pt x="6474206" y="3566541"/>
                  </a:cubicBezTo>
                  <a:cubicBezTo>
                    <a:pt x="6474206" y="3581781"/>
                    <a:pt x="6451346" y="3597021"/>
                    <a:pt x="6436106" y="3597021"/>
                  </a:cubicBezTo>
                  <a:cubicBezTo>
                    <a:pt x="6436106" y="3597021"/>
                    <a:pt x="6428486" y="3597021"/>
                    <a:pt x="6428486" y="3597021"/>
                  </a:cubicBezTo>
                  <a:close/>
                  <a:moveTo>
                    <a:pt x="0" y="3353181"/>
                  </a:moveTo>
                  <a:cubicBezTo>
                    <a:pt x="0" y="3330321"/>
                    <a:pt x="15240" y="3315081"/>
                    <a:pt x="38100" y="3315081"/>
                  </a:cubicBezTo>
                  <a:cubicBezTo>
                    <a:pt x="60960" y="3315081"/>
                    <a:pt x="76200" y="3330321"/>
                    <a:pt x="76200" y="3353181"/>
                  </a:cubicBezTo>
                  <a:cubicBezTo>
                    <a:pt x="76200" y="3376041"/>
                    <a:pt x="60960" y="3391281"/>
                    <a:pt x="38100" y="3391281"/>
                  </a:cubicBezTo>
                  <a:cubicBezTo>
                    <a:pt x="15240" y="3391281"/>
                    <a:pt x="0" y="3376041"/>
                    <a:pt x="0" y="3353181"/>
                  </a:cubicBezTo>
                  <a:close/>
                  <a:moveTo>
                    <a:pt x="6443599" y="3383661"/>
                  </a:moveTo>
                  <a:cubicBezTo>
                    <a:pt x="6428359" y="3383661"/>
                    <a:pt x="6413119" y="3368421"/>
                    <a:pt x="6413119" y="3345561"/>
                  </a:cubicBezTo>
                  <a:cubicBezTo>
                    <a:pt x="6413119" y="3322701"/>
                    <a:pt x="6428359" y="3307461"/>
                    <a:pt x="6451219" y="3307461"/>
                  </a:cubicBezTo>
                  <a:cubicBezTo>
                    <a:pt x="6474079" y="3307461"/>
                    <a:pt x="6489319" y="3322701"/>
                    <a:pt x="6489319" y="3345561"/>
                  </a:cubicBezTo>
                  <a:cubicBezTo>
                    <a:pt x="6489319" y="3368421"/>
                    <a:pt x="6466459" y="3383661"/>
                    <a:pt x="6451219" y="3383661"/>
                  </a:cubicBezTo>
                  <a:cubicBezTo>
                    <a:pt x="6451219" y="3383661"/>
                    <a:pt x="6443599" y="3383661"/>
                    <a:pt x="6443599" y="3383661"/>
                  </a:cubicBezTo>
                  <a:close/>
                  <a:moveTo>
                    <a:pt x="38100" y="3177921"/>
                  </a:moveTo>
                  <a:cubicBezTo>
                    <a:pt x="15240" y="3177921"/>
                    <a:pt x="0" y="3155061"/>
                    <a:pt x="0" y="3139821"/>
                  </a:cubicBezTo>
                  <a:cubicBezTo>
                    <a:pt x="0" y="3116961"/>
                    <a:pt x="22860" y="3101721"/>
                    <a:pt x="38100" y="3101721"/>
                  </a:cubicBezTo>
                  <a:cubicBezTo>
                    <a:pt x="60960" y="3101721"/>
                    <a:pt x="76200" y="3116961"/>
                    <a:pt x="76200" y="3139821"/>
                  </a:cubicBezTo>
                  <a:cubicBezTo>
                    <a:pt x="76200" y="3162681"/>
                    <a:pt x="60960" y="3177921"/>
                    <a:pt x="38100" y="3177921"/>
                  </a:cubicBezTo>
                  <a:close/>
                  <a:moveTo>
                    <a:pt x="6413246" y="3132201"/>
                  </a:moveTo>
                  <a:cubicBezTo>
                    <a:pt x="6405626" y="3109341"/>
                    <a:pt x="6428486" y="3094101"/>
                    <a:pt x="6443726" y="3094101"/>
                  </a:cubicBezTo>
                  <a:cubicBezTo>
                    <a:pt x="6466586" y="3094101"/>
                    <a:pt x="6481826" y="3109341"/>
                    <a:pt x="6489446" y="3132201"/>
                  </a:cubicBezTo>
                  <a:cubicBezTo>
                    <a:pt x="6489446" y="3147441"/>
                    <a:pt x="6466586" y="3170301"/>
                    <a:pt x="6451346" y="3170301"/>
                  </a:cubicBezTo>
                  <a:cubicBezTo>
                    <a:pt x="6428486" y="3170301"/>
                    <a:pt x="6413246" y="3155061"/>
                    <a:pt x="6413246" y="3132201"/>
                  </a:cubicBezTo>
                  <a:close/>
                  <a:moveTo>
                    <a:pt x="53340" y="2964561"/>
                  </a:moveTo>
                  <a:cubicBezTo>
                    <a:pt x="30480" y="2964561"/>
                    <a:pt x="15240" y="2941701"/>
                    <a:pt x="15240" y="2918841"/>
                  </a:cubicBezTo>
                  <a:cubicBezTo>
                    <a:pt x="15240" y="2903601"/>
                    <a:pt x="38100" y="2888361"/>
                    <a:pt x="53340" y="2888361"/>
                  </a:cubicBezTo>
                  <a:cubicBezTo>
                    <a:pt x="76200" y="2888361"/>
                    <a:pt x="91440" y="2911221"/>
                    <a:pt x="91440" y="2926461"/>
                  </a:cubicBezTo>
                  <a:cubicBezTo>
                    <a:pt x="91440" y="2949321"/>
                    <a:pt x="76200" y="2964561"/>
                    <a:pt x="53340" y="2964561"/>
                  </a:cubicBezTo>
                  <a:close/>
                  <a:moveTo>
                    <a:pt x="6398006" y="2918841"/>
                  </a:moveTo>
                  <a:cubicBezTo>
                    <a:pt x="6390386" y="2903601"/>
                    <a:pt x="6405626" y="2880741"/>
                    <a:pt x="6428486" y="2880741"/>
                  </a:cubicBezTo>
                  <a:cubicBezTo>
                    <a:pt x="6451346" y="2880741"/>
                    <a:pt x="6466586" y="2895981"/>
                    <a:pt x="6474206" y="2911221"/>
                  </a:cubicBezTo>
                  <a:cubicBezTo>
                    <a:pt x="6474206" y="2934081"/>
                    <a:pt x="6458966" y="2956941"/>
                    <a:pt x="6436106" y="2956941"/>
                  </a:cubicBezTo>
                  <a:cubicBezTo>
                    <a:pt x="6413246" y="2956941"/>
                    <a:pt x="6398006" y="2941701"/>
                    <a:pt x="6398006" y="2918841"/>
                  </a:cubicBezTo>
                  <a:close/>
                  <a:moveTo>
                    <a:pt x="76200" y="2751074"/>
                  </a:moveTo>
                  <a:cubicBezTo>
                    <a:pt x="53340" y="2743454"/>
                    <a:pt x="38100" y="2728214"/>
                    <a:pt x="45720" y="2705354"/>
                  </a:cubicBezTo>
                  <a:cubicBezTo>
                    <a:pt x="45720" y="2682494"/>
                    <a:pt x="68580" y="2674874"/>
                    <a:pt x="91440" y="2674874"/>
                  </a:cubicBezTo>
                  <a:cubicBezTo>
                    <a:pt x="106680" y="2674874"/>
                    <a:pt x="121920" y="2697734"/>
                    <a:pt x="121920" y="2720594"/>
                  </a:cubicBezTo>
                  <a:cubicBezTo>
                    <a:pt x="114300" y="2735834"/>
                    <a:pt x="99060" y="2751074"/>
                    <a:pt x="83820" y="2751074"/>
                  </a:cubicBezTo>
                  <a:cubicBezTo>
                    <a:pt x="76200" y="2751074"/>
                    <a:pt x="76200" y="2751074"/>
                    <a:pt x="76200" y="2751074"/>
                  </a:cubicBezTo>
                  <a:close/>
                  <a:moveTo>
                    <a:pt x="6367526" y="2712974"/>
                  </a:moveTo>
                  <a:cubicBezTo>
                    <a:pt x="6359906" y="2690114"/>
                    <a:pt x="6375146" y="2674874"/>
                    <a:pt x="6398006" y="2667254"/>
                  </a:cubicBezTo>
                  <a:cubicBezTo>
                    <a:pt x="6420866" y="2667254"/>
                    <a:pt x="6436106" y="2674874"/>
                    <a:pt x="6443726" y="2697734"/>
                  </a:cubicBezTo>
                  <a:cubicBezTo>
                    <a:pt x="6443726" y="2720594"/>
                    <a:pt x="6428486" y="2735834"/>
                    <a:pt x="6413246" y="2743454"/>
                  </a:cubicBezTo>
                  <a:cubicBezTo>
                    <a:pt x="6405626" y="2743454"/>
                    <a:pt x="6405626" y="2743454"/>
                    <a:pt x="6405626" y="2743454"/>
                  </a:cubicBezTo>
                  <a:cubicBezTo>
                    <a:pt x="6382766" y="2743454"/>
                    <a:pt x="6367526" y="2728214"/>
                    <a:pt x="6367526" y="2712974"/>
                  </a:cubicBezTo>
                  <a:close/>
                  <a:moveTo>
                    <a:pt x="114300" y="2537714"/>
                  </a:moveTo>
                  <a:cubicBezTo>
                    <a:pt x="91440" y="2537714"/>
                    <a:pt x="83820" y="2514854"/>
                    <a:pt x="83820" y="2491994"/>
                  </a:cubicBezTo>
                  <a:cubicBezTo>
                    <a:pt x="91440" y="2476754"/>
                    <a:pt x="114300" y="2461514"/>
                    <a:pt x="129540" y="2469134"/>
                  </a:cubicBezTo>
                  <a:cubicBezTo>
                    <a:pt x="152400" y="2469134"/>
                    <a:pt x="167640" y="2491994"/>
                    <a:pt x="160020" y="2514854"/>
                  </a:cubicBezTo>
                  <a:cubicBezTo>
                    <a:pt x="160020" y="2530094"/>
                    <a:pt x="144780" y="2537714"/>
                    <a:pt x="121920" y="2537714"/>
                  </a:cubicBezTo>
                  <a:cubicBezTo>
                    <a:pt x="121920" y="2537714"/>
                    <a:pt x="121920" y="2537714"/>
                    <a:pt x="114300" y="2537714"/>
                  </a:cubicBezTo>
                  <a:close/>
                  <a:moveTo>
                    <a:pt x="6321806" y="2507234"/>
                  </a:moveTo>
                  <a:cubicBezTo>
                    <a:pt x="6321806" y="2484374"/>
                    <a:pt x="6329426" y="2461514"/>
                    <a:pt x="6352286" y="2461514"/>
                  </a:cubicBezTo>
                  <a:cubicBezTo>
                    <a:pt x="6375146" y="2453894"/>
                    <a:pt x="6390386" y="2469134"/>
                    <a:pt x="6398006" y="2484374"/>
                  </a:cubicBezTo>
                  <a:cubicBezTo>
                    <a:pt x="6405626" y="2507234"/>
                    <a:pt x="6390386" y="2530094"/>
                    <a:pt x="6367526" y="2530094"/>
                  </a:cubicBezTo>
                  <a:cubicBezTo>
                    <a:pt x="6367526" y="2530094"/>
                    <a:pt x="6367526" y="2530094"/>
                    <a:pt x="6359906" y="2530094"/>
                  </a:cubicBezTo>
                  <a:cubicBezTo>
                    <a:pt x="6344666" y="2530094"/>
                    <a:pt x="6329426" y="2522474"/>
                    <a:pt x="6321806" y="2507234"/>
                  </a:cubicBezTo>
                  <a:close/>
                  <a:moveTo>
                    <a:pt x="167513" y="2331974"/>
                  </a:moveTo>
                  <a:cubicBezTo>
                    <a:pt x="152273" y="2324354"/>
                    <a:pt x="137033" y="2301494"/>
                    <a:pt x="144653" y="2286254"/>
                  </a:cubicBezTo>
                  <a:cubicBezTo>
                    <a:pt x="152273" y="2263394"/>
                    <a:pt x="175133" y="2255774"/>
                    <a:pt x="190373" y="2263394"/>
                  </a:cubicBezTo>
                  <a:cubicBezTo>
                    <a:pt x="213233" y="2263394"/>
                    <a:pt x="220853" y="2286254"/>
                    <a:pt x="213233" y="2309114"/>
                  </a:cubicBezTo>
                  <a:cubicBezTo>
                    <a:pt x="213233" y="2324354"/>
                    <a:pt x="197993" y="2331974"/>
                    <a:pt x="182753" y="2331974"/>
                  </a:cubicBezTo>
                  <a:cubicBezTo>
                    <a:pt x="175133" y="2331974"/>
                    <a:pt x="175133" y="2331974"/>
                    <a:pt x="167513" y="2331974"/>
                  </a:cubicBezTo>
                  <a:close/>
                  <a:moveTo>
                    <a:pt x="6268466" y="2301494"/>
                  </a:moveTo>
                  <a:cubicBezTo>
                    <a:pt x="6260846" y="2278634"/>
                    <a:pt x="6276086" y="2255774"/>
                    <a:pt x="6291326" y="2255774"/>
                  </a:cubicBezTo>
                  <a:cubicBezTo>
                    <a:pt x="6314186" y="2248154"/>
                    <a:pt x="6337046" y="2255774"/>
                    <a:pt x="6344666" y="2278634"/>
                  </a:cubicBezTo>
                  <a:cubicBezTo>
                    <a:pt x="6344666" y="2293874"/>
                    <a:pt x="6337046" y="2316734"/>
                    <a:pt x="6314186" y="2324354"/>
                  </a:cubicBezTo>
                  <a:cubicBezTo>
                    <a:pt x="6314186" y="2324354"/>
                    <a:pt x="6306566" y="2324354"/>
                    <a:pt x="6306566" y="2324354"/>
                  </a:cubicBezTo>
                  <a:cubicBezTo>
                    <a:pt x="6291326" y="2324354"/>
                    <a:pt x="6276086" y="2316734"/>
                    <a:pt x="6268466" y="2301494"/>
                  </a:cubicBezTo>
                  <a:close/>
                  <a:moveTo>
                    <a:pt x="236093" y="2126234"/>
                  </a:moveTo>
                  <a:cubicBezTo>
                    <a:pt x="220853" y="2118614"/>
                    <a:pt x="205613" y="2095754"/>
                    <a:pt x="213233" y="2080514"/>
                  </a:cubicBezTo>
                  <a:cubicBezTo>
                    <a:pt x="220853" y="2057654"/>
                    <a:pt x="243713" y="2050034"/>
                    <a:pt x="266573" y="2057654"/>
                  </a:cubicBezTo>
                  <a:cubicBezTo>
                    <a:pt x="281813" y="2065274"/>
                    <a:pt x="297053" y="2088134"/>
                    <a:pt x="289433" y="2103374"/>
                  </a:cubicBezTo>
                  <a:cubicBezTo>
                    <a:pt x="281813" y="2118614"/>
                    <a:pt x="266573" y="2133854"/>
                    <a:pt x="251333" y="2133854"/>
                  </a:cubicBezTo>
                  <a:cubicBezTo>
                    <a:pt x="243713" y="2133854"/>
                    <a:pt x="243713" y="2133854"/>
                    <a:pt x="236093" y="2126234"/>
                  </a:cubicBezTo>
                  <a:close/>
                  <a:moveTo>
                    <a:pt x="6199886" y="2103374"/>
                  </a:moveTo>
                  <a:cubicBezTo>
                    <a:pt x="6192266" y="2080514"/>
                    <a:pt x="6199886" y="2057654"/>
                    <a:pt x="6222746" y="2050034"/>
                  </a:cubicBezTo>
                  <a:cubicBezTo>
                    <a:pt x="6237986" y="2042414"/>
                    <a:pt x="6260846" y="2050034"/>
                    <a:pt x="6268466" y="2072894"/>
                  </a:cubicBezTo>
                  <a:cubicBezTo>
                    <a:pt x="6276086" y="2095754"/>
                    <a:pt x="6268466" y="2110994"/>
                    <a:pt x="6245606" y="2118614"/>
                  </a:cubicBezTo>
                  <a:cubicBezTo>
                    <a:pt x="6245606" y="2126234"/>
                    <a:pt x="6237986" y="2126234"/>
                    <a:pt x="6230366" y="2126234"/>
                  </a:cubicBezTo>
                  <a:cubicBezTo>
                    <a:pt x="6215126" y="2126234"/>
                    <a:pt x="6207506" y="2118614"/>
                    <a:pt x="6199886" y="2103374"/>
                  </a:cubicBezTo>
                  <a:close/>
                  <a:moveTo>
                    <a:pt x="319913" y="1928114"/>
                  </a:moveTo>
                  <a:cubicBezTo>
                    <a:pt x="297053" y="1920494"/>
                    <a:pt x="289433" y="1897634"/>
                    <a:pt x="297053" y="1882394"/>
                  </a:cubicBezTo>
                  <a:cubicBezTo>
                    <a:pt x="312293" y="1859534"/>
                    <a:pt x="335153" y="1851914"/>
                    <a:pt x="350393" y="1859534"/>
                  </a:cubicBezTo>
                  <a:cubicBezTo>
                    <a:pt x="373253" y="1867154"/>
                    <a:pt x="380873" y="1890014"/>
                    <a:pt x="365633" y="1912874"/>
                  </a:cubicBezTo>
                  <a:cubicBezTo>
                    <a:pt x="365633" y="1928114"/>
                    <a:pt x="350393" y="1935734"/>
                    <a:pt x="335153" y="1935734"/>
                  </a:cubicBezTo>
                  <a:cubicBezTo>
                    <a:pt x="327533" y="1935734"/>
                    <a:pt x="327533" y="1935734"/>
                    <a:pt x="319913" y="1928114"/>
                  </a:cubicBezTo>
                  <a:close/>
                  <a:moveTo>
                    <a:pt x="6116193" y="1905254"/>
                  </a:moveTo>
                  <a:cubicBezTo>
                    <a:pt x="6108573" y="1890014"/>
                    <a:pt x="6116193" y="1867154"/>
                    <a:pt x="6131433" y="1851914"/>
                  </a:cubicBezTo>
                  <a:cubicBezTo>
                    <a:pt x="6154293" y="1844294"/>
                    <a:pt x="6177153" y="1851914"/>
                    <a:pt x="6184773" y="1874774"/>
                  </a:cubicBezTo>
                  <a:cubicBezTo>
                    <a:pt x="6192393" y="1890014"/>
                    <a:pt x="6184773" y="1912874"/>
                    <a:pt x="6169533" y="1928114"/>
                  </a:cubicBezTo>
                  <a:cubicBezTo>
                    <a:pt x="6161913" y="1928114"/>
                    <a:pt x="6154293" y="1928114"/>
                    <a:pt x="6146673" y="1928114"/>
                  </a:cubicBezTo>
                  <a:cubicBezTo>
                    <a:pt x="6139053" y="1928114"/>
                    <a:pt x="6123813" y="1920494"/>
                    <a:pt x="6116193" y="1905254"/>
                  </a:cubicBezTo>
                  <a:close/>
                  <a:moveTo>
                    <a:pt x="411353" y="1737614"/>
                  </a:moveTo>
                  <a:cubicBezTo>
                    <a:pt x="396113" y="1729994"/>
                    <a:pt x="388493" y="1707134"/>
                    <a:pt x="396113" y="1684274"/>
                  </a:cubicBezTo>
                  <a:cubicBezTo>
                    <a:pt x="411353" y="1669034"/>
                    <a:pt x="434213" y="1661414"/>
                    <a:pt x="449453" y="1669034"/>
                  </a:cubicBezTo>
                  <a:cubicBezTo>
                    <a:pt x="464693" y="1684274"/>
                    <a:pt x="472313" y="1707134"/>
                    <a:pt x="464693" y="1722374"/>
                  </a:cubicBezTo>
                  <a:cubicBezTo>
                    <a:pt x="457073" y="1737614"/>
                    <a:pt x="441833" y="1745234"/>
                    <a:pt x="434213" y="1745234"/>
                  </a:cubicBezTo>
                  <a:cubicBezTo>
                    <a:pt x="426593" y="1745234"/>
                    <a:pt x="418973" y="1737614"/>
                    <a:pt x="411353" y="1737614"/>
                  </a:cubicBezTo>
                  <a:close/>
                  <a:moveTo>
                    <a:pt x="6017133" y="1714754"/>
                  </a:moveTo>
                  <a:cubicBezTo>
                    <a:pt x="6009513" y="1699514"/>
                    <a:pt x="6017133" y="1676654"/>
                    <a:pt x="6032373" y="1669034"/>
                  </a:cubicBezTo>
                  <a:cubicBezTo>
                    <a:pt x="6055233" y="1653794"/>
                    <a:pt x="6078093" y="1661414"/>
                    <a:pt x="6085713" y="1684274"/>
                  </a:cubicBezTo>
                  <a:cubicBezTo>
                    <a:pt x="6093333" y="1699514"/>
                    <a:pt x="6093333" y="1722374"/>
                    <a:pt x="6070473" y="1729994"/>
                  </a:cubicBezTo>
                  <a:cubicBezTo>
                    <a:pt x="6062853" y="1737614"/>
                    <a:pt x="6062853" y="1737614"/>
                    <a:pt x="6055233" y="1737614"/>
                  </a:cubicBezTo>
                  <a:cubicBezTo>
                    <a:pt x="6039993" y="1737614"/>
                    <a:pt x="6024753" y="1729994"/>
                    <a:pt x="6017133" y="1714754"/>
                  </a:cubicBezTo>
                  <a:close/>
                  <a:moveTo>
                    <a:pt x="517906" y="1554607"/>
                  </a:moveTo>
                  <a:cubicBezTo>
                    <a:pt x="502666" y="1539367"/>
                    <a:pt x="495046" y="1516507"/>
                    <a:pt x="510286" y="1501267"/>
                  </a:cubicBezTo>
                  <a:cubicBezTo>
                    <a:pt x="517906" y="1478407"/>
                    <a:pt x="540766" y="1478407"/>
                    <a:pt x="563626" y="1486027"/>
                  </a:cubicBezTo>
                  <a:cubicBezTo>
                    <a:pt x="578866" y="1501267"/>
                    <a:pt x="586486" y="1524127"/>
                    <a:pt x="571246" y="1539367"/>
                  </a:cubicBezTo>
                  <a:cubicBezTo>
                    <a:pt x="563626" y="1554607"/>
                    <a:pt x="556006" y="1554607"/>
                    <a:pt x="540766" y="1554607"/>
                  </a:cubicBezTo>
                  <a:cubicBezTo>
                    <a:pt x="533146" y="1554607"/>
                    <a:pt x="525526" y="1554607"/>
                    <a:pt x="517906" y="1554607"/>
                  </a:cubicBezTo>
                  <a:close/>
                  <a:moveTo>
                    <a:pt x="5910453" y="1539367"/>
                  </a:moveTo>
                  <a:cubicBezTo>
                    <a:pt x="5902833" y="1516507"/>
                    <a:pt x="5902833" y="1493647"/>
                    <a:pt x="5925693" y="1486027"/>
                  </a:cubicBezTo>
                  <a:cubicBezTo>
                    <a:pt x="5940933" y="1470787"/>
                    <a:pt x="5963793" y="1478407"/>
                    <a:pt x="5979033" y="1493647"/>
                  </a:cubicBezTo>
                  <a:cubicBezTo>
                    <a:pt x="5986653" y="1508887"/>
                    <a:pt x="5979033" y="1539367"/>
                    <a:pt x="5963793" y="1546987"/>
                  </a:cubicBezTo>
                  <a:cubicBezTo>
                    <a:pt x="5956173" y="1554607"/>
                    <a:pt x="5948553" y="1554607"/>
                    <a:pt x="5940933" y="1554607"/>
                  </a:cubicBezTo>
                  <a:cubicBezTo>
                    <a:pt x="5933313" y="1554607"/>
                    <a:pt x="5918073" y="1546987"/>
                    <a:pt x="5910453" y="1539367"/>
                  </a:cubicBezTo>
                  <a:close/>
                  <a:moveTo>
                    <a:pt x="639826" y="1371727"/>
                  </a:moveTo>
                  <a:cubicBezTo>
                    <a:pt x="624586" y="1364107"/>
                    <a:pt x="616966" y="1341247"/>
                    <a:pt x="632206" y="1318387"/>
                  </a:cubicBezTo>
                  <a:cubicBezTo>
                    <a:pt x="647446" y="1303147"/>
                    <a:pt x="670306" y="1303147"/>
                    <a:pt x="685546" y="1310767"/>
                  </a:cubicBezTo>
                  <a:cubicBezTo>
                    <a:pt x="700786" y="1326007"/>
                    <a:pt x="708406" y="1348867"/>
                    <a:pt x="693166" y="1364107"/>
                  </a:cubicBezTo>
                  <a:cubicBezTo>
                    <a:pt x="685546" y="1379347"/>
                    <a:pt x="677926" y="1379347"/>
                    <a:pt x="662686" y="1379347"/>
                  </a:cubicBezTo>
                  <a:cubicBezTo>
                    <a:pt x="655066" y="1379347"/>
                    <a:pt x="647446" y="1379347"/>
                    <a:pt x="639826" y="1371727"/>
                  </a:cubicBezTo>
                  <a:close/>
                  <a:moveTo>
                    <a:pt x="5788660" y="1364107"/>
                  </a:moveTo>
                  <a:cubicBezTo>
                    <a:pt x="5781040" y="1341247"/>
                    <a:pt x="5781040" y="1318387"/>
                    <a:pt x="5796280" y="1310767"/>
                  </a:cubicBezTo>
                  <a:cubicBezTo>
                    <a:pt x="5819140" y="1295527"/>
                    <a:pt x="5842000" y="1303147"/>
                    <a:pt x="5849620" y="1318387"/>
                  </a:cubicBezTo>
                  <a:cubicBezTo>
                    <a:pt x="5864860" y="1333627"/>
                    <a:pt x="5864860" y="1356487"/>
                    <a:pt x="5842000" y="1371727"/>
                  </a:cubicBezTo>
                  <a:cubicBezTo>
                    <a:pt x="5834380" y="1371727"/>
                    <a:pt x="5826760" y="1379347"/>
                    <a:pt x="5819140" y="1379347"/>
                  </a:cubicBezTo>
                  <a:cubicBezTo>
                    <a:pt x="5811520" y="1379347"/>
                    <a:pt x="5796280" y="1371727"/>
                    <a:pt x="5788660" y="1364107"/>
                  </a:cubicBezTo>
                  <a:close/>
                  <a:moveTo>
                    <a:pt x="769239" y="1204087"/>
                  </a:moveTo>
                  <a:cubicBezTo>
                    <a:pt x="753999" y="1188847"/>
                    <a:pt x="753999" y="1165987"/>
                    <a:pt x="769239" y="1150747"/>
                  </a:cubicBezTo>
                  <a:cubicBezTo>
                    <a:pt x="776859" y="1135507"/>
                    <a:pt x="807339" y="1135507"/>
                    <a:pt x="822579" y="1143127"/>
                  </a:cubicBezTo>
                  <a:cubicBezTo>
                    <a:pt x="837819" y="1158367"/>
                    <a:pt x="837819" y="1181227"/>
                    <a:pt x="822579" y="1196467"/>
                  </a:cubicBezTo>
                  <a:cubicBezTo>
                    <a:pt x="814959" y="1211707"/>
                    <a:pt x="807339" y="1211707"/>
                    <a:pt x="792099" y="1211707"/>
                  </a:cubicBezTo>
                  <a:cubicBezTo>
                    <a:pt x="784479" y="1211707"/>
                    <a:pt x="776859" y="1211707"/>
                    <a:pt x="769239" y="1204087"/>
                  </a:cubicBezTo>
                  <a:close/>
                  <a:moveTo>
                    <a:pt x="5659120" y="1196467"/>
                  </a:moveTo>
                  <a:cubicBezTo>
                    <a:pt x="5643880" y="1181227"/>
                    <a:pt x="5651500" y="1158367"/>
                    <a:pt x="5666740" y="1143127"/>
                  </a:cubicBezTo>
                  <a:cubicBezTo>
                    <a:pt x="5681980" y="1127887"/>
                    <a:pt x="5704840" y="1127887"/>
                    <a:pt x="5720080" y="1143127"/>
                  </a:cubicBezTo>
                  <a:cubicBezTo>
                    <a:pt x="5727700" y="1165987"/>
                    <a:pt x="5727700" y="1188847"/>
                    <a:pt x="5712460" y="1196467"/>
                  </a:cubicBezTo>
                  <a:cubicBezTo>
                    <a:pt x="5704840" y="1204087"/>
                    <a:pt x="5697220" y="1211707"/>
                    <a:pt x="5689600" y="1211707"/>
                  </a:cubicBezTo>
                  <a:cubicBezTo>
                    <a:pt x="5674360" y="1211707"/>
                    <a:pt x="5666740" y="1204087"/>
                    <a:pt x="5659120" y="1196467"/>
                  </a:cubicBezTo>
                  <a:close/>
                  <a:moveTo>
                    <a:pt x="914019" y="1044067"/>
                  </a:moveTo>
                  <a:cubicBezTo>
                    <a:pt x="898779" y="1028827"/>
                    <a:pt x="898779" y="1005967"/>
                    <a:pt x="914019" y="990727"/>
                  </a:cubicBezTo>
                  <a:cubicBezTo>
                    <a:pt x="929259" y="975487"/>
                    <a:pt x="952119" y="975487"/>
                    <a:pt x="967359" y="990727"/>
                  </a:cubicBezTo>
                  <a:cubicBezTo>
                    <a:pt x="982599" y="1005967"/>
                    <a:pt x="982599" y="1028827"/>
                    <a:pt x="967359" y="1044067"/>
                  </a:cubicBezTo>
                  <a:cubicBezTo>
                    <a:pt x="959739" y="1051687"/>
                    <a:pt x="952119" y="1051687"/>
                    <a:pt x="936879" y="1051687"/>
                  </a:cubicBezTo>
                  <a:cubicBezTo>
                    <a:pt x="929259" y="1051687"/>
                    <a:pt x="921639" y="1051687"/>
                    <a:pt x="914019" y="1044067"/>
                  </a:cubicBezTo>
                  <a:close/>
                  <a:moveTo>
                    <a:pt x="5514467" y="1036447"/>
                  </a:moveTo>
                  <a:cubicBezTo>
                    <a:pt x="5499227" y="1021207"/>
                    <a:pt x="5506847" y="998347"/>
                    <a:pt x="5514467" y="983107"/>
                  </a:cubicBezTo>
                  <a:cubicBezTo>
                    <a:pt x="5529707" y="967867"/>
                    <a:pt x="5560187" y="967867"/>
                    <a:pt x="5575427" y="983107"/>
                  </a:cubicBezTo>
                  <a:cubicBezTo>
                    <a:pt x="5583047" y="998347"/>
                    <a:pt x="5583047" y="1028827"/>
                    <a:pt x="5567807" y="1036447"/>
                  </a:cubicBezTo>
                  <a:cubicBezTo>
                    <a:pt x="5560187" y="1044067"/>
                    <a:pt x="5552567" y="1051687"/>
                    <a:pt x="5544947" y="1051687"/>
                  </a:cubicBezTo>
                  <a:cubicBezTo>
                    <a:pt x="5537327" y="1051687"/>
                    <a:pt x="5522087" y="1044067"/>
                    <a:pt x="5514467" y="1036447"/>
                  </a:cubicBezTo>
                  <a:close/>
                  <a:moveTo>
                    <a:pt x="1066292" y="891667"/>
                  </a:moveTo>
                  <a:cubicBezTo>
                    <a:pt x="1051052" y="876427"/>
                    <a:pt x="1051052" y="853567"/>
                    <a:pt x="1066292" y="838327"/>
                  </a:cubicBezTo>
                  <a:cubicBezTo>
                    <a:pt x="1081532" y="823087"/>
                    <a:pt x="1104392" y="823087"/>
                    <a:pt x="1119632" y="838327"/>
                  </a:cubicBezTo>
                  <a:cubicBezTo>
                    <a:pt x="1134872" y="853567"/>
                    <a:pt x="1134872" y="884047"/>
                    <a:pt x="1119632" y="899287"/>
                  </a:cubicBezTo>
                  <a:cubicBezTo>
                    <a:pt x="1112012" y="899287"/>
                    <a:pt x="1104392" y="906907"/>
                    <a:pt x="1089152" y="906907"/>
                  </a:cubicBezTo>
                  <a:cubicBezTo>
                    <a:pt x="1081532" y="906907"/>
                    <a:pt x="1073912" y="899287"/>
                    <a:pt x="1066292" y="891667"/>
                  </a:cubicBezTo>
                  <a:close/>
                  <a:moveTo>
                    <a:pt x="5362067" y="891667"/>
                  </a:moveTo>
                  <a:cubicBezTo>
                    <a:pt x="5346827" y="876427"/>
                    <a:pt x="5346827" y="853567"/>
                    <a:pt x="5362067" y="838327"/>
                  </a:cubicBezTo>
                  <a:cubicBezTo>
                    <a:pt x="5377307" y="823087"/>
                    <a:pt x="5400167" y="823087"/>
                    <a:pt x="5415407" y="838327"/>
                  </a:cubicBezTo>
                  <a:cubicBezTo>
                    <a:pt x="5430647" y="845947"/>
                    <a:pt x="5430647" y="876427"/>
                    <a:pt x="5415407" y="891667"/>
                  </a:cubicBezTo>
                  <a:cubicBezTo>
                    <a:pt x="5407787" y="899287"/>
                    <a:pt x="5400167" y="899287"/>
                    <a:pt x="5392547" y="899287"/>
                  </a:cubicBezTo>
                  <a:cubicBezTo>
                    <a:pt x="5384927" y="899287"/>
                    <a:pt x="5369687" y="899287"/>
                    <a:pt x="5362067" y="891667"/>
                  </a:cubicBezTo>
                  <a:close/>
                  <a:moveTo>
                    <a:pt x="1226312" y="754507"/>
                  </a:moveTo>
                  <a:cubicBezTo>
                    <a:pt x="1211072" y="739267"/>
                    <a:pt x="1218692" y="708787"/>
                    <a:pt x="1233932" y="701167"/>
                  </a:cubicBezTo>
                  <a:cubicBezTo>
                    <a:pt x="1249172" y="685927"/>
                    <a:pt x="1272032" y="685927"/>
                    <a:pt x="1287272" y="708787"/>
                  </a:cubicBezTo>
                  <a:cubicBezTo>
                    <a:pt x="1302512" y="724027"/>
                    <a:pt x="1294892" y="746887"/>
                    <a:pt x="1279652" y="762127"/>
                  </a:cubicBezTo>
                  <a:cubicBezTo>
                    <a:pt x="1272032" y="762127"/>
                    <a:pt x="1264412" y="769747"/>
                    <a:pt x="1256792" y="769747"/>
                  </a:cubicBezTo>
                  <a:cubicBezTo>
                    <a:pt x="1241552" y="769747"/>
                    <a:pt x="1233932" y="762127"/>
                    <a:pt x="1226312" y="754507"/>
                  </a:cubicBezTo>
                  <a:close/>
                  <a:moveTo>
                    <a:pt x="5202174" y="754507"/>
                  </a:moveTo>
                  <a:cubicBezTo>
                    <a:pt x="5186934" y="739267"/>
                    <a:pt x="5186934" y="716407"/>
                    <a:pt x="5194554" y="701167"/>
                  </a:cubicBezTo>
                  <a:cubicBezTo>
                    <a:pt x="5209794" y="685927"/>
                    <a:pt x="5232654" y="685927"/>
                    <a:pt x="5247894" y="693547"/>
                  </a:cubicBezTo>
                  <a:cubicBezTo>
                    <a:pt x="5270754" y="708787"/>
                    <a:pt x="5270754" y="731647"/>
                    <a:pt x="5255514" y="746887"/>
                  </a:cubicBezTo>
                  <a:cubicBezTo>
                    <a:pt x="5247894" y="762127"/>
                    <a:pt x="5240274" y="762127"/>
                    <a:pt x="5225034" y="762127"/>
                  </a:cubicBezTo>
                  <a:cubicBezTo>
                    <a:pt x="5217414" y="762127"/>
                    <a:pt x="5209794" y="762127"/>
                    <a:pt x="5202174" y="754507"/>
                  </a:cubicBezTo>
                  <a:close/>
                  <a:moveTo>
                    <a:pt x="1393825" y="624967"/>
                  </a:moveTo>
                  <a:cubicBezTo>
                    <a:pt x="1386205" y="602107"/>
                    <a:pt x="1386205" y="579247"/>
                    <a:pt x="1409065" y="571627"/>
                  </a:cubicBezTo>
                  <a:cubicBezTo>
                    <a:pt x="1424305" y="556387"/>
                    <a:pt x="1447165" y="564007"/>
                    <a:pt x="1462405" y="579247"/>
                  </a:cubicBezTo>
                  <a:cubicBezTo>
                    <a:pt x="1470025" y="594487"/>
                    <a:pt x="1470025" y="617347"/>
                    <a:pt x="1447165" y="632587"/>
                  </a:cubicBezTo>
                  <a:cubicBezTo>
                    <a:pt x="1439545" y="640207"/>
                    <a:pt x="1439545" y="640207"/>
                    <a:pt x="1431925" y="640207"/>
                  </a:cubicBezTo>
                  <a:cubicBezTo>
                    <a:pt x="1416685" y="640207"/>
                    <a:pt x="1401445" y="632587"/>
                    <a:pt x="1393825" y="624967"/>
                  </a:cubicBezTo>
                  <a:close/>
                  <a:moveTo>
                    <a:pt x="5034534" y="632587"/>
                  </a:moveTo>
                  <a:cubicBezTo>
                    <a:pt x="5011674" y="617347"/>
                    <a:pt x="5011674" y="594487"/>
                    <a:pt x="5019294" y="579247"/>
                  </a:cubicBezTo>
                  <a:cubicBezTo>
                    <a:pt x="5034534" y="556387"/>
                    <a:pt x="5057394" y="556387"/>
                    <a:pt x="5072634" y="564007"/>
                  </a:cubicBezTo>
                  <a:cubicBezTo>
                    <a:pt x="5095494" y="579247"/>
                    <a:pt x="5095494" y="602107"/>
                    <a:pt x="5087874" y="617347"/>
                  </a:cubicBezTo>
                  <a:cubicBezTo>
                    <a:pt x="5080254" y="632587"/>
                    <a:pt x="5065014" y="632587"/>
                    <a:pt x="5057394" y="632587"/>
                  </a:cubicBezTo>
                  <a:cubicBezTo>
                    <a:pt x="5049774" y="632587"/>
                    <a:pt x="5042154" y="632587"/>
                    <a:pt x="5034534" y="632587"/>
                  </a:cubicBezTo>
                  <a:close/>
                  <a:moveTo>
                    <a:pt x="1576578" y="502920"/>
                  </a:moveTo>
                  <a:cubicBezTo>
                    <a:pt x="1561338" y="487680"/>
                    <a:pt x="1568958" y="464820"/>
                    <a:pt x="1591818" y="449580"/>
                  </a:cubicBezTo>
                  <a:cubicBezTo>
                    <a:pt x="1607058" y="441960"/>
                    <a:pt x="1629918" y="449580"/>
                    <a:pt x="1637538" y="464820"/>
                  </a:cubicBezTo>
                  <a:cubicBezTo>
                    <a:pt x="1652778" y="487680"/>
                    <a:pt x="1645158" y="510540"/>
                    <a:pt x="1629918" y="518160"/>
                  </a:cubicBezTo>
                  <a:cubicBezTo>
                    <a:pt x="1622298" y="525780"/>
                    <a:pt x="1614678" y="525780"/>
                    <a:pt x="1607058" y="525780"/>
                  </a:cubicBezTo>
                  <a:cubicBezTo>
                    <a:pt x="1591818" y="525780"/>
                    <a:pt x="1584198" y="518160"/>
                    <a:pt x="1576578" y="502920"/>
                  </a:cubicBezTo>
                  <a:close/>
                  <a:moveTo>
                    <a:pt x="4851781" y="518160"/>
                  </a:moveTo>
                  <a:cubicBezTo>
                    <a:pt x="4836541" y="502920"/>
                    <a:pt x="4828921" y="480060"/>
                    <a:pt x="4844161" y="464820"/>
                  </a:cubicBezTo>
                  <a:cubicBezTo>
                    <a:pt x="4851781" y="441960"/>
                    <a:pt x="4874641" y="441960"/>
                    <a:pt x="4889881" y="449580"/>
                  </a:cubicBezTo>
                  <a:cubicBezTo>
                    <a:pt x="4912741" y="457200"/>
                    <a:pt x="4920361" y="487680"/>
                    <a:pt x="4905121" y="502920"/>
                  </a:cubicBezTo>
                  <a:cubicBezTo>
                    <a:pt x="4897501" y="510540"/>
                    <a:pt x="4889881" y="518160"/>
                    <a:pt x="4874641" y="518160"/>
                  </a:cubicBezTo>
                  <a:cubicBezTo>
                    <a:pt x="4867021" y="518160"/>
                    <a:pt x="4859401" y="518160"/>
                    <a:pt x="4851781" y="518160"/>
                  </a:cubicBezTo>
                  <a:close/>
                  <a:moveTo>
                    <a:pt x="1759458" y="396240"/>
                  </a:moveTo>
                  <a:cubicBezTo>
                    <a:pt x="1751838" y="381000"/>
                    <a:pt x="1759458" y="358140"/>
                    <a:pt x="1782318" y="350520"/>
                  </a:cubicBezTo>
                  <a:cubicBezTo>
                    <a:pt x="1797558" y="335280"/>
                    <a:pt x="1820418" y="342900"/>
                    <a:pt x="1828038" y="365760"/>
                  </a:cubicBezTo>
                  <a:cubicBezTo>
                    <a:pt x="1835658" y="381000"/>
                    <a:pt x="1835658" y="403860"/>
                    <a:pt x="1812798" y="419100"/>
                  </a:cubicBezTo>
                  <a:cubicBezTo>
                    <a:pt x="1805178" y="419100"/>
                    <a:pt x="1805178" y="419100"/>
                    <a:pt x="1797558" y="419100"/>
                  </a:cubicBezTo>
                  <a:cubicBezTo>
                    <a:pt x="1782318" y="419100"/>
                    <a:pt x="1767078" y="411480"/>
                    <a:pt x="1759458" y="396240"/>
                  </a:cubicBezTo>
                  <a:close/>
                  <a:moveTo>
                    <a:pt x="4669028" y="411480"/>
                  </a:moveTo>
                  <a:cubicBezTo>
                    <a:pt x="4646168" y="403860"/>
                    <a:pt x="4646168" y="381000"/>
                    <a:pt x="4653788" y="365760"/>
                  </a:cubicBezTo>
                  <a:cubicBezTo>
                    <a:pt x="4661408" y="342900"/>
                    <a:pt x="4684268" y="335280"/>
                    <a:pt x="4699508" y="342900"/>
                  </a:cubicBezTo>
                  <a:cubicBezTo>
                    <a:pt x="4722368" y="358140"/>
                    <a:pt x="4729988" y="381000"/>
                    <a:pt x="4722368" y="396240"/>
                  </a:cubicBezTo>
                  <a:cubicBezTo>
                    <a:pt x="4714748" y="411480"/>
                    <a:pt x="4699508" y="419100"/>
                    <a:pt x="4684268" y="419100"/>
                  </a:cubicBezTo>
                  <a:cubicBezTo>
                    <a:pt x="4676648" y="419100"/>
                    <a:pt x="4676648" y="419100"/>
                    <a:pt x="4669028" y="411480"/>
                  </a:cubicBezTo>
                  <a:close/>
                  <a:moveTo>
                    <a:pt x="1957451" y="304800"/>
                  </a:moveTo>
                  <a:cubicBezTo>
                    <a:pt x="1949831" y="289560"/>
                    <a:pt x="1957451" y="266700"/>
                    <a:pt x="1972691" y="259080"/>
                  </a:cubicBezTo>
                  <a:cubicBezTo>
                    <a:pt x="1995551" y="251460"/>
                    <a:pt x="2018411" y="259080"/>
                    <a:pt x="2026031" y="274320"/>
                  </a:cubicBezTo>
                  <a:cubicBezTo>
                    <a:pt x="2033651" y="297180"/>
                    <a:pt x="2026031" y="320040"/>
                    <a:pt x="2003171" y="327660"/>
                  </a:cubicBezTo>
                  <a:cubicBezTo>
                    <a:pt x="2003171" y="327660"/>
                    <a:pt x="1995551" y="327660"/>
                    <a:pt x="1987931" y="327660"/>
                  </a:cubicBezTo>
                  <a:cubicBezTo>
                    <a:pt x="1972691" y="327660"/>
                    <a:pt x="1957451" y="320040"/>
                    <a:pt x="1957451" y="304800"/>
                  </a:cubicBezTo>
                  <a:close/>
                  <a:moveTo>
                    <a:pt x="4478528" y="327660"/>
                  </a:moveTo>
                  <a:cubicBezTo>
                    <a:pt x="4455668" y="312420"/>
                    <a:pt x="4448048" y="297180"/>
                    <a:pt x="4455668" y="274320"/>
                  </a:cubicBezTo>
                  <a:cubicBezTo>
                    <a:pt x="4463288" y="251460"/>
                    <a:pt x="4486148" y="243840"/>
                    <a:pt x="4509008" y="251460"/>
                  </a:cubicBezTo>
                  <a:cubicBezTo>
                    <a:pt x="4524248" y="259080"/>
                    <a:pt x="4531868" y="281940"/>
                    <a:pt x="4524248" y="304800"/>
                  </a:cubicBezTo>
                  <a:cubicBezTo>
                    <a:pt x="4516628" y="320040"/>
                    <a:pt x="4509008" y="327660"/>
                    <a:pt x="4493768" y="327660"/>
                  </a:cubicBezTo>
                  <a:cubicBezTo>
                    <a:pt x="4486148" y="327660"/>
                    <a:pt x="4478528" y="327660"/>
                    <a:pt x="4478528" y="327660"/>
                  </a:cubicBezTo>
                  <a:close/>
                  <a:moveTo>
                    <a:pt x="2155444" y="228600"/>
                  </a:moveTo>
                  <a:cubicBezTo>
                    <a:pt x="2147824" y="205740"/>
                    <a:pt x="2155444" y="182880"/>
                    <a:pt x="2178304" y="175260"/>
                  </a:cubicBezTo>
                  <a:cubicBezTo>
                    <a:pt x="2193544" y="175260"/>
                    <a:pt x="2216404" y="182880"/>
                    <a:pt x="2224024" y="205740"/>
                  </a:cubicBezTo>
                  <a:cubicBezTo>
                    <a:pt x="2231644" y="220980"/>
                    <a:pt x="2224024" y="243840"/>
                    <a:pt x="2201164" y="251460"/>
                  </a:cubicBezTo>
                  <a:cubicBezTo>
                    <a:pt x="2201164" y="251460"/>
                    <a:pt x="2193544" y="251460"/>
                    <a:pt x="2185924" y="251460"/>
                  </a:cubicBezTo>
                  <a:cubicBezTo>
                    <a:pt x="2170684" y="251460"/>
                    <a:pt x="2155444" y="243840"/>
                    <a:pt x="2155444" y="228600"/>
                  </a:cubicBezTo>
                  <a:close/>
                  <a:moveTo>
                    <a:pt x="4280535" y="251460"/>
                  </a:moveTo>
                  <a:cubicBezTo>
                    <a:pt x="4257675" y="243840"/>
                    <a:pt x="4250055" y="220980"/>
                    <a:pt x="4257675" y="198120"/>
                  </a:cubicBezTo>
                  <a:cubicBezTo>
                    <a:pt x="4265295" y="182880"/>
                    <a:pt x="4280535" y="167640"/>
                    <a:pt x="4303395" y="175260"/>
                  </a:cubicBezTo>
                  <a:cubicBezTo>
                    <a:pt x="4326255" y="182880"/>
                    <a:pt x="4333875" y="205740"/>
                    <a:pt x="4326255" y="220980"/>
                  </a:cubicBezTo>
                  <a:cubicBezTo>
                    <a:pt x="4318635" y="243840"/>
                    <a:pt x="4303395" y="251460"/>
                    <a:pt x="4288155" y="251460"/>
                  </a:cubicBezTo>
                  <a:cubicBezTo>
                    <a:pt x="4288155" y="251460"/>
                    <a:pt x="4280535" y="251460"/>
                    <a:pt x="4280535" y="251460"/>
                  </a:cubicBezTo>
                  <a:close/>
                  <a:moveTo>
                    <a:pt x="2353564" y="160020"/>
                  </a:moveTo>
                  <a:cubicBezTo>
                    <a:pt x="2353564" y="137160"/>
                    <a:pt x="2361184" y="121920"/>
                    <a:pt x="2384044" y="114300"/>
                  </a:cubicBezTo>
                  <a:cubicBezTo>
                    <a:pt x="2406904" y="106680"/>
                    <a:pt x="2422144" y="121920"/>
                    <a:pt x="2429764" y="137160"/>
                  </a:cubicBezTo>
                  <a:cubicBezTo>
                    <a:pt x="2437384" y="160020"/>
                    <a:pt x="2422144" y="182880"/>
                    <a:pt x="2406904" y="190500"/>
                  </a:cubicBezTo>
                  <a:cubicBezTo>
                    <a:pt x="2399284" y="190500"/>
                    <a:pt x="2399284" y="190500"/>
                    <a:pt x="2391664" y="190500"/>
                  </a:cubicBezTo>
                  <a:cubicBezTo>
                    <a:pt x="2376424" y="190500"/>
                    <a:pt x="2361184" y="175260"/>
                    <a:pt x="2353564" y="160020"/>
                  </a:cubicBezTo>
                  <a:close/>
                  <a:moveTo>
                    <a:pt x="4074922" y="182880"/>
                  </a:moveTo>
                  <a:cubicBezTo>
                    <a:pt x="4059682" y="182880"/>
                    <a:pt x="4044442" y="160020"/>
                    <a:pt x="4052062" y="137160"/>
                  </a:cubicBezTo>
                  <a:cubicBezTo>
                    <a:pt x="4052062" y="121920"/>
                    <a:pt x="4074922" y="106680"/>
                    <a:pt x="4097782" y="114300"/>
                  </a:cubicBezTo>
                  <a:cubicBezTo>
                    <a:pt x="4120642" y="114300"/>
                    <a:pt x="4128262" y="137160"/>
                    <a:pt x="4120642" y="160020"/>
                  </a:cubicBezTo>
                  <a:cubicBezTo>
                    <a:pt x="4120642" y="175260"/>
                    <a:pt x="4105402" y="190500"/>
                    <a:pt x="4090162" y="190500"/>
                  </a:cubicBezTo>
                  <a:cubicBezTo>
                    <a:pt x="4082542" y="190500"/>
                    <a:pt x="4082542" y="182880"/>
                    <a:pt x="4074922" y="182880"/>
                  </a:cubicBezTo>
                  <a:close/>
                  <a:moveTo>
                    <a:pt x="2566797" y="106680"/>
                  </a:moveTo>
                  <a:cubicBezTo>
                    <a:pt x="2559177" y="91440"/>
                    <a:pt x="2574417" y="68580"/>
                    <a:pt x="2597277" y="60960"/>
                  </a:cubicBezTo>
                  <a:cubicBezTo>
                    <a:pt x="2612517" y="60960"/>
                    <a:pt x="2635377" y="76200"/>
                    <a:pt x="2635377" y="91440"/>
                  </a:cubicBezTo>
                  <a:cubicBezTo>
                    <a:pt x="2642997" y="114300"/>
                    <a:pt x="2627757" y="137160"/>
                    <a:pt x="2612517" y="137160"/>
                  </a:cubicBezTo>
                  <a:cubicBezTo>
                    <a:pt x="2604897" y="137160"/>
                    <a:pt x="2604897" y="137160"/>
                    <a:pt x="2604897" y="137160"/>
                  </a:cubicBezTo>
                  <a:cubicBezTo>
                    <a:pt x="2582037" y="137160"/>
                    <a:pt x="2566797" y="129540"/>
                    <a:pt x="2566797" y="106680"/>
                  </a:cubicBezTo>
                  <a:close/>
                  <a:moveTo>
                    <a:pt x="3869182" y="137160"/>
                  </a:moveTo>
                  <a:cubicBezTo>
                    <a:pt x="3846322" y="129540"/>
                    <a:pt x="3838702" y="114300"/>
                    <a:pt x="3838702" y="91440"/>
                  </a:cubicBezTo>
                  <a:cubicBezTo>
                    <a:pt x="3846322" y="68580"/>
                    <a:pt x="3861562" y="60960"/>
                    <a:pt x="3884422" y="60960"/>
                  </a:cubicBezTo>
                  <a:cubicBezTo>
                    <a:pt x="3907282" y="68580"/>
                    <a:pt x="3922522" y="83820"/>
                    <a:pt x="3914902" y="106680"/>
                  </a:cubicBezTo>
                  <a:cubicBezTo>
                    <a:pt x="3914902" y="121920"/>
                    <a:pt x="3899662" y="137160"/>
                    <a:pt x="3876802" y="137160"/>
                  </a:cubicBezTo>
                  <a:cubicBezTo>
                    <a:pt x="3876802" y="137160"/>
                    <a:pt x="3876802" y="137160"/>
                    <a:pt x="3869182" y="137160"/>
                  </a:cubicBezTo>
                  <a:close/>
                  <a:moveTo>
                    <a:pt x="2772410" y="68580"/>
                  </a:moveTo>
                  <a:cubicBezTo>
                    <a:pt x="2772410" y="45720"/>
                    <a:pt x="2787650" y="30480"/>
                    <a:pt x="2810510" y="30480"/>
                  </a:cubicBezTo>
                  <a:cubicBezTo>
                    <a:pt x="2825750" y="22860"/>
                    <a:pt x="2848610" y="38100"/>
                    <a:pt x="2848610" y="60960"/>
                  </a:cubicBezTo>
                  <a:cubicBezTo>
                    <a:pt x="2856230" y="83820"/>
                    <a:pt x="2840990" y="99060"/>
                    <a:pt x="2818130" y="106680"/>
                  </a:cubicBezTo>
                  <a:cubicBezTo>
                    <a:pt x="2818130" y="106680"/>
                    <a:pt x="2818130" y="106680"/>
                    <a:pt x="2810510" y="106680"/>
                  </a:cubicBezTo>
                  <a:cubicBezTo>
                    <a:pt x="2795270" y="106680"/>
                    <a:pt x="2780030" y="91440"/>
                    <a:pt x="2772410" y="68580"/>
                  </a:cubicBezTo>
                  <a:close/>
                  <a:moveTo>
                    <a:pt x="3663569" y="99060"/>
                  </a:moveTo>
                  <a:cubicBezTo>
                    <a:pt x="3640709" y="99060"/>
                    <a:pt x="3625469" y="83820"/>
                    <a:pt x="3633089" y="60960"/>
                  </a:cubicBezTo>
                  <a:cubicBezTo>
                    <a:pt x="3633089" y="38100"/>
                    <a:pt x="3648329" y="22860"/>
                    <a:pt x="3671189" y="22860"/>
                  </a:cubicBezTo>
                  <a:cubicBezTo>
                    <a:pt x="3694049" y="30480"/>
                    <a:pt x="3709289" y="45720"/>
                    <a:pt x="3701669" y="68580"/>
                  </a:cubicBezTo>
                  <a:cubicBezTo>
                    <a:pt x="3701669" y="91440"/>
                    <a:pt x="3686429" y="99060"/>
                    <a:pt x="3663569" y="99060"/>
                  </a:cubicBezTo>
                  <a:close/>
                  <a:moveTo>
                    <a:pt x="2985770" y="45720"/>
                  </a:moveTo>
                  <a:cubicBezTo>
                    <a:pt x="2985770" y="22860"/>
                    <a:pt x="3001010" y="7620"/>
                    <a:pt x="3023870" y="7620"/>
                  </a:cubicBezTo>
                  <a:cubicBezTo>
                    <a:pt x="3046730" y="7620"/>
                    <a:pt x="3061970" y="22860"/>
                    <a:pt x="3061970" y="38100"/>
                  </a:cubicBezTo>
                  <a:cubicBezTo>
                    <a:pt x="3061970" y="60960"/>
                    <a:pt x="3046730" y="83820"/>
                    <a:pt x="3031490" y="83820"/>
                  </a:cubicBezTo>
                  <a:cubicBezTo>
                    <a:pt x="3031490" y="83820"/>
                    <a:pt x="3023870" y="83820"/>
                    <a:pt x="3023870" y="83820"/>
                  </a:cubicBezTo>
                  <a:cubicBezTo>
                    <a:pt x="3008630" y="83820"/>
                    <a:pt x="2985770" y="68580"/>
                    <a:pt x="2985770" y="45720"/>
                  </a:cubicBezTo>
                  <a:close/>
                  <a:moveTo>
                    <a:pt x="3450336" y="83820"/>
                  </a:moveTo>
                  <a:cubicBezTo>
                    <a:pt x="3427476" y="76200"/>
                    <a:pt x="3412236" y="60960"/>
                    <a:pt x="3412236" y="38100"/>
                  </a:cubicBezTo>
                  <a:cubicBezTo>
                    <a:pt x="3419856" y="22860"/>
                    <a:pt x="3435096" y="0"/>
                    <a:pt x="3457956" y="7620"/>
                  </a:cubicBezTo>
                  <a:cubicBezTo>
                    <a:pt x="3480816" y="7620"/>
                    <a:pt x="3496056" y="22860"/>
                    <a:pt x="3488436" y="45720"/>
                  </a:cubicBezTo>
                  <a:cubicBezTo>
                    <a:pt x="3488436" y="68580"/>
                    <a:pt x="3473196" y="83820"/>
                    <a:pt x="3450336" y="83820"/>
                  </a:cubicBezTo>
                  <a:close/>
                  <a:moveTo>
                    <a:pt x="3199003" y="38100"/>
                  </a:moveTo>
                  <a:cubicBezTo>
                    <a:pt x="3199003" y="15240"/>
                    <a:pt x="3221863" y="0"/>
                    <a:pt x="3237103" y="0"/>
                  </a:cubicBezTo>
                  <a:cubicBezTo>
                    <a:pt x="3259963" y="0"/>
                    <a:pt x="3275203" y="15240"/>
                    <a:pt x="3275203" y="38100"/>
                  </a:cubicBezTo>
                  <a:cubicBezTo>
                    <a:pt x="3275203" y="60960"/>
                    <a:pt x="3259963" y="76200"/>
                    <a:pt x="3237103" y="76200"/>
                  </a:cubicBezTo>
                  <a:cubicBezTo>
                    <a:pt x="3221863" y="76200"/>
                    <a:pt x="3199003" y="60960"/>
                    <a:pt x="3199003" y="38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381312" y="2756541"/>
            <a:ext cx="1294777" cy="1071134"/>
          </a:xfrm>
          <a:custGeom>
            <a:avLst/>
            <a:gdLst/>
            <a:ahLst/>
            <a:cxnLst/>
            <a:rect l="l" t="t" r="r" b="b"/>
            <a:pathLst>
              <a:path w="1294777" h="1071134">
                <a:moveTo>
                  <a:pt x="0" y="0"/>
                </a:moveTo>
                <a:lnTo>
                  <a:pt x="1294776" y="0"/>
                </a:lnTo>
                <a:lnTo>
                  <a:pt x="1294776" y="1071134"/>
                </a:lnTo>
                <a:lnTo>
                  <a:pt x="0" y="10711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790710">
            <a:off x="4318438" y="1540115"/>
            <a:ext cx="2952059" cy="2952059"/>
          </a:xfrm>
          <a:custGeom>
            <a:avLst/>
            <a:gdLst/>
            <a:ahLst/>
            <a:cxnLst/>
            <a:rect l="l" t="t" r="r" b="b"/>
            <a:pathLst>
              <a:path w="2952059" h="2952059">
                <a:moveTo>
                  <a:pt x="0" y="0"/>
                </a:moveTo>
                <a:lnTo>
                  <a:pt x="2952059" y="0"/>
                </a:lnTo>
                <a:lnTo>
                  <a:pt x="2952059" y="2952059"/>
                </a:lnTo>
                <a:lnTo>
                  <a:pt x="0" y="29520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195320">
            <a:off x="5208183" y="4304395"/>
            <a:ext cx="3023645" cy="3023645"/>
          </a:xfrm>
          <a:custGeom>
            <a:avLst/>
            <a:gdLst/>
            <a:ahLst/>
            <a:cxnLst/>
            <a:rect l="l" t="t" r="r" b="b"/>
            <a:pathLst>
              <a:path w="3023645" h="3023645">
                <a:moveTo>
                  <a:pt x="0" y="0"/>
                </a:moveTo>
                <a:lnTo>
                  <a:pt x="3023645" y="0"/>
                </a:lnTo>
                <a:lnTo>
                  <a:pt x="3023645" y="3023645"/>
                </a:lnTo>
                <a:lnTo>
                  <a:pt x="0" y="30236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858823" y="7263590"/>
            <a:ext cx="3156189" cy="2891069"/>
          </a:xfrm>
          <a:custGeom>
            <a:avLst/>
            <a:gdLst/>
            <a:ahLst/>
            <a:cxnLst/>
            <a:rect l="l" t="t" r="r" b="b"/>
            <a:pathLst>
              <a:path w="3156189" h="2891069">
                <a:moveTo>
                  <a:pt x="0" y="0"/>
                </a:moveTo>
                <a:lnTo>
                  <a:pt x="3156188" y="0"/>
                </a:lnTo>
                <a:lnTo>
                  <a:pt x="3156188" y="2891069"/>
                </a:lnTo>
                <a:lnTo>
                  <a:pt x="0" y="28910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5400000">
            <a:off x="3525071" y="7081418"/>
            <a:ext cx="1010795" cy="1033365"/>
            <a:chOff x="0" y="0"/>
            <a:chExt cx="2095920" cy="21427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96008" cy="2142744"/>
            </a:xfrm>
            <a:custGeom>
              <a:avLst/>
              <a:gdLst/>
              <a:ahLst/>
              <a:cxnLst/>
              <a:rect l="l" t="t" r="r" b="b"/>
              <a:pathLst>
                <a:path w="2096008" h="2142744">
                  <a:moveTo>
                    <a:pt x="1051814" y="0"/>
                  </a:moveTo>
                  <a:cubicBezTo>
                    <a:pt x="472567" y="0"/>
                    <a:pt x="0" y="472821"/>
                    <a:pt x="0" y="1052322"/>
                  </a:cubicBezTo>
                  <a:cubicBezTo>
                    <a:pt x="0" y="1311529"/>
                    <a:pt x="99060" y="1548003"/>
                    <a:pt x="259080" y="1731010"/>
                  </a:cubicBezTo>
                  <a:cubicBezTo>
                    <a:pt x="198120" y="2142744"/>
                    <a:pt x="198120" y="2142744"/>
                    <a:pt x="198120" y="2142744"/>
                  </a:cubicBezTo>
                  <a:cubicBezTo>
                    <a:pt x="586867" y="1990217"/>
                    <a:pt x="586867" y="1990217"/>
                    <a:pt x="586867" y="1990217"/>
                  </a:cubicBezTo>
                  <a:cubicBezTo>
                    <a:pt x="724027" y="2058797"/>
                    <a:pt x="884047" y="2097024"/>
                    <a:pt x="1051814" y="2097024"/>
                  </a:cubicBezTo>
                  <a:cubicBezTo>
                    <a:pt x="1623441" y="2097024"/>
                    <a:pt x="2096008" y="1624203"/>
                    <a:pt x="2096008" y="1052322"/>
                  </a:cubicBezTo>
                  <a:cubicBezTo>
                    <a:pt x="2095881" y="472821"/>
                    <a:pt x="1623441" y="0"/>
                    <a:pt x="105181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grpSp>
        <p:nvGrpSpPr>
          <p:cNvPr id="14" name="Group 14"/>
          <p:cNvGrpSpPr/>
          <p:nvPr/>
        </p:nvGrpSpPr>
        <p:grpSpPr>
          <a:xfrm>
            <a:off x="3099206" y="6947687"/>
            <a:ext cx="457877" cy="45787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4195040">
            <a:off x="4199088" y="5005478"/>
            <a:ext cx="904167" cy="924356"/>
            <a:chOff x="0" y="0"/>
            <a:chExt cx="2095920" cy="21427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96008" cy="2142744"/>
            </a:xfrm>
            <a:custGeom>
              <a:avLst/>
              <a:gdLst/>
              <a:ahLst/>
              <a:cxnLst/>
              <a:rect l="l" t="t" r="r" b="b"/>
              <a:pathLst>
                <a:path w="2096008" h="2142744">
                  <a:moveTo>
                    <a:pt x="1051814" y="0"/>
                  </a:moveTo>
                  <a:cubicBezTo>
                    <a:pt x="472567" y="0"/>
                    <a:pt x="0" y="472821"/>
                    <a:pt x="0" y="1052322"/>
                  </a:cubicBezTo>
                  <a:cubicBezTo>
                    <a:pt x="0" y="1311529"/>
                    <a:pt x="99060" y="1548003"/>
                    <a:pt x="259080" y="1731010"/>
                  </a:cubicBezTo>
                  <a:cubicBezTo>
                    <a:pt x="198120" y="2142744"/>
                    <a:pt x="198120" y="2142744"/>
                    <a:pt x="198120" y="2142744"/>
                  </a:cubicBezTo>
                  <a:cubicBezTo>
                    <a:pt x="586867" y="1990217"/>
                    <a:pt x="586867" y="1990217"/>
                    <a:pt x="586867" y="1990217"/>
                  </a:cubicBezTo>
                  <a:cubicBezTo>
                    <a:pt x="724027" y="2058797"/>
                    <a:pt x="884047" y="2097024"/>
                    <a:pt x="1051814" y="2097024"/>
                  </a:cubicBezTo>
                  <a:cubicBezTo>
                    <a:pt x="1623441" y="2097024"/>
                    <a:pt x="2096008" y="1624203"/>
                    <a:pt x="2096008" y="1052322"/>
                  </a:cubicBezTo>
                  <a:cubicBezTo>
                    <a:pt x="2095881" y="472821"/>
                    <a:pt x="1623441" y="0"/>
                    <a:pt x="105181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grpSp>
        <p:nvGrpSpPr>
          <p:cNvPr id="19" name="Group 19"/>
          <p:cNvGrpSpPr/>
          <p:nvPr/>
        </p:nvGrpSpPr>
        <p:grpSpPr>
          <a:xfrm>
            <a:off x="3629885" y="5025626"/>
            <a:ext cx="457877" cy="457877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2700000">
            <a:off x="3795050" y="3032819"/>
            <a:ext cx="768207" cy="785361"/>
            <a:chOff x="0" y="0"/>
            <a:chExt cx="2095920" cy="214272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096008" cy="2142744"/>
            </a:xfrm>
            <a:custGeom>
              <a:avLst/>
              <a:gdLst/>
              <a:ahLst/>
              <a:cxnLst/>
              <a:rect l="l" t="t" r="r" b="b"/>
              <a:pathLst>
                <a:path w="2096008" h="2142744">
                  <a:moveTo>
                    <a:pt x="1051814" y="0"/>
                  </a:moveTo>
                  <a:cubicBezTo>
                    <a:pt x="472567" y="0"/>
                    <a:pt x="0" y="472821"/>
                    <a:pt x="0" y="1052322"/>
                  </a:cubicBezTo>
                  <a:cubicBezTo>
                    <a:pt x="0" y="1311529"/>
                    <a:pt x="99060" y="1548003"/>
                    <a:pt x="259080" y="1731010"/>
                  </a:cubicBezTo>
                  <a:cubicBezTo>
                    <a:pt x="198120" y="2142744"/>
                    <a:pt x="198120" y="2142744"/>
                    <a:pt x="198120" y="2142744"/>
                  </a:cubicBezTo>
                  <a:cubicBezTo>
                    <a:pt x="586867" y="1990217"/>
                    <a:pt x="586867" y="1990217"/>
                    <a:pt x="586867" y="1990217"/>
                  </a:cubicBezTo>
                  <a:cubicBezTo>
                    <a:pt x="724027" y="2058797"/>
                    <a:pt x="884047" y="2097024"/>
                    <a:pt x="1051814" y="2097024"/>
                  </a:cubicBezTo>
                  <a:cubicBezTo>
                    <a:pt x="1623441" y="2097024"/>
                    <a:pt x="2096008" y="1624203"/>
                    <a:pt x="2096008" y="1052322"/>
                  </a:cubicBezTo>
                  <a:cubicBezTo>
                    <a:pt x="2095881" y="472821"/>
                    <a:pt x="1623441" y="0"/>
                    <a:pt x="105181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grpSp>
        <p:nvGrpSpPr>
          <p:cNvPr id="24" name="Group 24"/>
          <p:cNvGrpSpPr/>
          <p:nvPr/>
        </p:nvGrpSpPr>
        <p:grpSpPr>
          <a:xfrm>
            <a:off x="3284848" y="3292108"/>
            <a:ext cx="409068" cy="409068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 rot="1062509">
            <a:off x="3311038" y="143427"/>
            <a:ext cx="1906937" cy="1906937"/>
          </a:xfrm>
          <a:custGeom>
            <a:avLst/>
            <a:gdLst/>
            <a:ahLst/>
            <a:cxnLst/>
            <a:rect l="l" t="t" r="r" b="b"/>
            <a:pathLst>
              <a:path w="1906937" h="1906937">
                <a:moveTo>
                  <a:pt x="0" y="0"/>
                </a:moveTo>
                <a:lnTo>
                  <a:pt x="1906937" y="0"/>
                </a:lnTo>
                <a:lnTo>
                  <a:pt x="1906937" y="1906937"/>
                </a:lnTo>
                <a:lnTo>
                  <a:pt x="0" y="19069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-348176" y="4218900"/>
            <a:ext cx="3286625" cy="1852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9"/>
              </a:lnSpc>
            </a:pPr>
            <a:r>
              <a:rPr lang="en-US" sz="3065">
                <a:solidFill>
                  <a:srgbClr val="FFFFFF"/>
                </a:solidFill>
                <a:latin typeface="Montserrat"/>
              </a:rPr>
              <a:t>Proposed System Overview</a:t>
            </a:r>
          </a:p>
          <a:p>
            <a:pPr marL="0" lvl="0" indent="0" algn="ctr">
              <a:lnSpc>
                <a:spcPts val="3679"/>
              </a:lnSpc>
              <a:spcBef>
                <a:spcPct val="0"/>
              </a:spcBef>
            </a:pPr>
            <a:endParaRPr lang="en-US" sz="3065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3518983" y="7177865"/>
            <a:ext cx="1066220" cy="811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1"/>
              </a:lnSpc>
            </a:pPr>
            <a:r>
              <a:rPr lang="en-US" sz="4815">
                <a:solidFill>
                  <a:srgbClr val="FFFFFF"/>
                </a:solidFill>
                <a:latin typeface="Montserrat Bold"/>
              </a:rPr>
              <a:t>01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436917" y="220176"/>
            <a:ext cx="7774490" cy="1790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2281" lvl="1" indent="-161140">
              <a:lnSpc>
                <a:spcPts val="2089"/>
              </a:lnSpc>
              <a:spcBef>
                <a:spcPct val="0"/>
              </a:spcBef>
              <a:buFont typeface="Arial"/>
              <a:buChar char="•"/>
            </a:pPr>
            <a:r>
              <a:rPr lang="en-US" sz="1492">
                <a:solidFill>
                  <a:srgbClr val="101010"/>
                </a:solidFill>
                <a:latin typeface="Montserrat Bold"/>
              </a:rPr>
              <a:t>H</a:t>
            </a:r>
            <a:r>
              <a:rPr lang="en-US" sz="1492" u="none" strike="noStrike">
                <a:solidFill>
                  <a:srgbClr val="101010"/>
                </a:solidFill>
                <a:latin typeface="Montserrat Bold"/>
              </a:rPr>
              <a:t>ealth Monitoring:</a:t>
            </a:r>
            <a:r>
              <a:rPr lang="en-US" sz="1492" u="none" strike="noStrike">
                <a:solidFill>
                  <a:srgbClr val="101010"/>
                </a:solidFill>
                <a:latin typeface="Montserrat"/>
              </a:rPr>
              <a:t> Heartbeat sensor for real-time pulse tracking and temperature sensor for environmental conditions.</a:t>
            </a:r>
          </a:p>
          <a:p>
            <a:pPr>
              <a:lnSpc>
                <a:spcPts val="2089"/>
              </a:lnSpc>
              <a:spcBef>
                <a:spcPct val="0"/>
              </a:spcBef>
            </a:pPr>
            <a:endParaRPr lang="en-US" sz="1492" u="none" strike="noStrike">
              <a:solidFill>
                <a:srgbClr val="101010"/>
              </a:solidFill>
              <a:latin typeface="Montserrat"/>
            </a:endParaRPr>
          </a:p>
          <a:p>
            <a:pPr marL="322281" lvl="1" indent="-161140">
              <a:lnSpc>
                <a:spcPts val="2089"/>
              </a:lnSpc>
              <a:spcBef>
                <a:spcPct val="0"/>
              </a:spcBef>
              <a:buFont typeface="Arial"/>
              <a:buChar char="•"/>
            </a:pPr>
            <a:r>
              <a:rPr lang="en-US" sz="1492" u="none" strike="noStrike">
                <a:solidFill>
                  <a:srgbClr val="101010"/>
                </a:solidFill>
                <a:latin typeface="Montserrat Bold"/>
              </a:rPr>
              <a:t>Motion Detection:</a:t>
            </a:r>
            <a:r>
              <a:rPr lang="en-US" sz="1492" u="none" strike="noStrike">
                <a:solidFill>
                  <a:srgbClr val="101010"/>
                </a:solidFill>
                <a:latin typeface="Montserrat"/>
              </a:rPr>
              <a:t> Accelerometer provides insights into soldier movement and vibrations, aiding in situational awareness.</a:t>
            </a:r>
          </a:p>
          <a:p>
            <a:pPr>
              <a:lnSpc>
                <a:spcPts val="2089"/>
              </a:lnSpc>
              <a:spcBef>
                <a:spcPct val="0"/>
              </a:spcBef>
            </a:pPr>
            <a:endParaRPr lang="en-US" sz="1492" u="none" strike="noStrike">
              <a:solidFill>
                <a:srgbClr val="101010"/>
              </a:solidFill>
              <a:latin typeface="Montserrat"/>
            </a:endParaRPr>
          </a:p>
          <a:p>
            <a:pPr marL="0" lvl="0" indent="0">
              <a:lnSpc>
                <a:spcPts val="2089"/>
              </a:lnSpc>
              <a:spcBef>
                <a:spcPct val="0"/>
              </a:spcBef>
            </a:pPr>
            <a:endParaRPr lang="en-US" sz="1492" u="none" strike="noStrike">
              <a:solidFill>
                <a:srgbClr val="101010"/>
              </a:solidFill>
              <a:latin typeface="Montserrat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7154166" y="2151810"/>
            <a:ext cx="5978830" cy="1790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2281" lvl="1" indent="-161140">
              <a:lnSpc>
                <a:spcPts val="2089"/>
              </a:lnSpc>
              <a:spcBef>
                <a:spcPct val="0"/>
              </a:spcBef>
              <a:buFont typeface="Arial"/>
              <a:buChar char="•"/>
            </a:pPr>
            <a:r>
              <a:rPr lang="en-US" sz="1492">
                <a:solidFill>
                  <a:srgbClr val="101010"/>
                </a:solidFill>
                <a:latin typeface="Montserrat Bold"/>
              </a:rPr>
              <a:t>Wi</a:t>
            </a:r>
            <a:r>
              <a:rPr lang="en-US" sz="1492" u="none" strike="noStrike">
                <a:solidFill>
                  <a:srgbClr val="101010"/>
                </a:solidFill>
                <a:latin typeface="Montserrat Bold"/>
              </a:rPr>
              <a:t>reless Communication:</a:t>
            </a:r>
            <a:r>
              <a:rPr lang="en-US" sz="1492" u="none" strike="noStrike">
                <a:solidFill>
                  <a:srgbClr val="101010"/>
                </a:solidFill>
                <a:latin typeface="Montserrat"/>
              </a:rPr>
              <a:t> ZigBee enables efficient communication among soldiers, promoting real-time data exchange.</a:t>
            </a:r>
          </a:p>
          <a:p>
            <a:pPr marL="322281" lvl="1" indent="-161140">
              <a:lnSpc>
                <a:spcPts val="2089"/>
              </a:lnSpc>
              <a:spcBef>
                <a:spcPct val="0"/>
              </a:spcBef>
              <a:buFont typeface="Arial"/>
              <a:buChar char="•"/>
            </a:pPr>
            <a:r>
              <a:rPr lang="en-US" sz="1492" u="none" strike="noStrike">
                <a:solidFill>
                  <a:srgbClr val="101010"/>
                </a:solidFill>
                <a:latin typeface="Montserrat Bold"/>
              </a:rPr>
              <a:t>Long-Range Connectivity:</a:t>
            </a:r>
            <a:r>
              <a:rPr lang="en-US" sz="1492" u="none" strike="noStrike">
                <a:solidFill>
                  <a:srgbClr val="101010"/>
                </a:solidFill>
                <a:latin typeface="Montserrat"/>
              </a:rPr>
              <a:t> LoRaWAN ensures data transmission between squadron leader and control unit in high-altitude warzones.</a:t>
            </a:r>
          </a:p>
          <a:p>
            <a:pPr marL="0" lvl="0" indent="0">
              <a:lnSpc>
                <a:spcPts val="2089"/>
              </a:lnSpc>
              <a:spcBef>
                <a:spcPct val="0"/>
              </a:spcBef>
            </a:pPr>
            <a:endParaRPr lang="en-US" sz="1492" u="none" strike="noStrike">
              <a:solidFill>
                <a:srgbClr val="101010"/>
              </a:solidFill>
              <a:latin typeface="Montserrat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8393302" y="4940442"/>
            <a:ext cx="6748366" cy="2305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2281" lvl="1" indent="-161140">
              <a:lnSpc>
                <a:spcPts val="2089"/>
              </a:lnSpc>
              <a:spcBef>
                <a:spcPct val="0"/>
              </a:spcBef>
              <a:buFont typeface="Arial"/>
              <a:buChar char="•"/>
            </a:pPr>
            <a:r>
              <a:rPr lang="en-US" sz="1492">
                <a:solidFill>
                  <a:srgbClr val="101010"/>
                </a:solidFill>
                <a:latin typeface="Montserrat Bold"/>
              </a:rPr>
              <a:t>R</a:t>
            </a:r>
            <a:r>
              <a:rPr lang="en-US" sz="1492" u="none" strike="noStrike">
                <a:solidFill>
                  <a:srgbClr val="101010"/>
                </a:solidFill>
                <a:latin typeface="Montserrat Bold"/>
              </a:rPr>
              <a:t>eal-time Location Tracking:</a:t>
            </a:r>
            <a:r>
              <a:rPr lang="en-US" sz="1492" u="none" strike="noStrike">
                <a:solidFill>
                  <a:srgbClr val="101010"/>
                </a:solidFill>
                <a:latin typeface="Montserrat"/>
              </a:rPr>
              <a:t> NEO-6M GPS module ensures accurate and timely location information.</a:t>
            </a:r>
          </a:p>
          <a:p>
            <a:pPr>
              <a:lnSpc>
                <a:spcPts val="2089"/>
              </a:lnSpc>
              <a:spcBef>
                <a:spcPct val="0"/>
              </a:spcBef>
            </a:pPr>
            <a:endParaRPr lang="en-US" sz="1492" u="none" strike="noStrike">
              <a:solidFill>
                <a:srgbClr val="101010"/>
              </a:solidFill>
              <a:latin typeface="Montserrat"/>
            </a:endParaRPr>
          </a:p>
          <a:p>
            <a:pPr marL="322281" lvl="1" indent="-161140">
              <a:lnSpc>
                <a:spcPts val="2089"/>
              </a:lnSpc>
              <a:spcBef>
                <a:spcPct val="0"/>
              </a:spcBef>
              <a:buFont typeface="Arial"/>
              <a:buChar char="•"/>
            </a:pPr>
            <a:r>
              <a:rPr lang="en-US" sz="1492" u="none" strike="noStrike">
                <a:solidFill>
                  <a:srgbClr val="101010"/>
                </a:solidFill>
                <a:latin typeface="Montserrat Bold"/>
              </a:rPr>
              <a:t>Navigation Support:</a:t>
            </a:r>
            <a:r>
              <a:rPr lang="en-US" sz="1492" u="none" strike="noStrike">
                <a:solidFill>
                  <a:srgbClr val="101010"/>
                </a:solidFill>
                <a:latin typeface="Montserrat"/>
              </a:rPr>
              <a:t> Facilitates precise navigation for soldiers and aids control unit in coordinating operations.</a:t>
            </a:r>
          </a:p>
          <a:p>
            <a:pPr>
              <a:lnSpc>
                <a:spcPts val="2089"/>
              </a:lnSpc>
              <a:spcBef>
                <a:spcPct val="0"/>
              </a:spcBef>
            </a:pPr>
            <a:endParaRPr lang="en-US" sz="1492" u="none" strike="noStrike">
              <a:solidFill>
                <a:srgbClr val="101010"/>
              </a:solidFill>
              <a:latin typeface="Montserrat"/>
            </a:endParaRPr>
          </a:p>
          <a:p>
            <a:pPr marL="322281" lvl="1" indent="-161140">
              <a:lnSpc>
                <a:spcPts val="2089"/>
              </a:lnSpc>
              <a:spcBef>
                <a:spcPct val="0"/>
              </a:spcBef>
              <a:buFont typeface="Arial"/>
              <a:buChar char="•"/>
            </a:pPr>
            <a:r>
              <a:rPr lang="en-US" sz="1492" u="none" strike="noStrike">
                <a:solidFill>
                  <a:srgbClr val="101010"/>
                </a:solidFill>
                <a:latin typeface="Montserrat Bold"/>
              </a:rPr>
              <a:t>Global Coverage: </a:t>
            </a:r>
            <a:r>
              <a:rPr lang="en-US" sz="1492" u="none" strike="noStrike">
                <a:solidFill>
                  <a:srgbClr val="101010"/>
                </a:solidFill>
                <a:latin typeface="Montserrat"/>
              </a:rPr>
              <a:t>Enables tracking in diverse geographical terrains, contributing to mission success.</a:t>
            </a:r>
          </a:p>
          <a:p>
            <a:pPr marL="0" lvl="0" indent="0">
              <a:lnSpc>
                <a:spcPts val="2089"/>
              </a:lnSpc>
              <a:spcBef>
                <a:spcPct val="0"/>
              </a:spcBef>
            </a:pPr>
            <a:endParaRPr lang="en-US" sz="1492" u="none" strike="noStrike">
              <a:solidFill>
                <a:srgbClr val="101010"/>
              </a:solidFill>
              <a:latin typeface="Montserrat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7154166" y="7972240"/>
            <a:ext cx="7807444" cy="2483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3870" lvl="1" indent="-171935">
              <a:lnSpc>
                <a:spcPts val="2229"/>
              </a:lnSpc>
              <a:spcBef>
                <a:spcPct val="0"/>
              </a:spcBef>
              <a:buFont typeface="Arial"/>
              <a:buChar char="•"/>
            </a:pPr>
            <a:r>
              <a:rPr lang="en-US" sz="1592">
                <a:solidFill>
                  <a:srgbClr val="101010"/>
                </a:solidFill>
                <a:latin typeface="Montserrat Bold"/>
              </a:rPr>
              <a:t>Microc</a:t>
            </a:r>
            <a:r>
              <a:rPr lang="en-US" sz="1592" u="none" strike="noStrike">
                <a:solidFill>
                  <a:srgbClr val="101010"/>
                </a:solidFill>
                <a:latin typeface="Montserrat Bold"/>
              </a:rPr>
              <a:t>ontroller Core</a:t>
            </a:r>
            <a:r>
              <a:rPr lang="en-US" sz="1592" u="none" strike="noStrike">
                <a:solidFill>
                  <a:srgbClr val="101010"/>
                </a:solidFill>
                <a:latin typeface="Montserrat"/>
              </a:rPr>
              <a:t>: Heart of the system, facilitating control, processing, and communication.</a:t>
            </a:r>
          </a:p>
          <a:p>
            <a:pPr>
              <a:lnSpc>
                <a:spcPts val="2229"/>
              </a:lnSpc>
              <a:spcBef>
                <a:spcPct val="0"/>
              </a:spcBef>
            </a:pPr>
            <a:endParaRPr lang="en-US" sz="1592" u="none" strike="noStrike">
              <a:solidFill>
                <a:srgbClr val="101010"/>
              </a:solidFill>
              <a:latin typeface="Montserrat"/>
            </a:endParaRPr>
          </a:p>
          <a:p>
            <a:pPr marL="343870" lvl="1" indent="-171935">
              <a:lnSpc>
                <a:spcPts val="2229"/>
              </a:lnSpc>
              <a:spcBef>
                <a:spcPct val="0"/>
              </a:spcBef>
              <a:buFont typeface="Arial"/>
              <a:buChar char="•"/>
            </a:pPr>
            <a:r>
              <a:rPr lang="en-US" sz="1592" u="none" strike="noStrike">
                <a:solidFill>
                  <a:srgbClr val="101010"/>
                </a:solidFill>
                <a:latin typeface="Montserrat Bold"/>
              </a:rPr>
              <a:t>Versatile I/O Ports</a:t>
            </a:r>
            <a:r>
              <a:rPr lang="en-US" sz="1592" u="none" strike="noStrike">
                <a:solidFill>
                  <a:srgbClr val="101010"/>
                </a:solidFill>
                <a:latin typeface="Montserrat"/>
              </a:rPr>
              <a:t>: Offers extensive input/output options for seamless integration with various sensors and modules.</a:t>
            </a:r>
          </a:p>
          <a:p>
            <a:pPr>
              <a:lnSpc>
                <a:spcPts val="2229"/>
              </a:lnSpc>
              <a:spcBef>
                <a:spcPct val="0"/>
              </a:spcBef>
            </a:pPr>
            <a:endParaRPr lang="en-US" sz="1592" u="none" strike="noStrike">
              <a:solidFill>
                <a:srgbClr val="101010"/>
              </a:solidFill>
              <a:latin typeface="Montserrat"/>
            </a:endParaRPr>
          </a:p>
          <a:p>
            <a:pPr marL="343870" lvl="1" indent="-171935">
              <a:lnSpc>
                <a:spcPts val="2229"/>
              </a:lnSpc>
              <a:spcBef>
                <a:spcPct val="0"/>
              </a:spcBef>
              <a:buFont typeface="Arial"/>
              <a:buChar char="•"/>
            </a:pPr>
            <a:r>
              <a:rPr lang="en-US" sz="1592" u="none" strike="noStrike">
                <a:solidFill>
                  <a:srgbClr val="101010"/>
                </a:solidFill>
                <a:latin typeface="Montserrat Bold"/>
              </a:rPr>
              <a:t>Programmability:</a:t>
            </a:r>
            <a:r>
              <a:rPr lang="en-US" sz="1592" u="none" strike="noStrike">
                <a:solidFill>
                  <a:srgbClr val="101010"/>
                </a:solidFill>
                <a:latin typeface="Montserrat"/>
              </a:rPr>
              <a:t> Allows customization and adaptability to evolving mission requirements.</a:t>
            </a:r>
          </a:p>
          <a:p>
            <a:pPr marL="0" lvl="0" indent="0">
              <a:lnSpc>
                <a:spcPts val="2229"/>
              </a:lnSpc>
              <a:spcBef>
                <a:spcPct val="0"/>
              </a:spcBef>
            </a:pPr>
            <a:endParaRPr lang="en-US" sz="1592" u="none" strike="noStrike">
              <a:solidFill>
                <a:srgbClr val="101010"/>
              </a:solidFill>
              <a:latin typeface="Montserrat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4222493" y="5078597"/>
            <a:ext cx="877821" cy="63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5"/>
              </a:lnSpc>
            </a:pPr>
            <a:r>
              <a:rPr lang="en-US" sz="3768">
                <a:solidFill>
                  <a:srgbClr val="FFFFFF"/>
                </a:solidFill>
                <a:latin typeface="Montserrat Bold"/>
              </a:rPr>
              <a:t>02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753344" y="3083149"/>
            <a:ext cx="851620" cy="618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18"/>
              </a:lnSpc>
            </a:pPr>
            <a:r>
              <a:rPr lang="en-US" sz="3655">
                <a:solidFill>
                  <a:srgbClr val="FFFFFF"/>
                </a:solidFill>
                <a:latin typeface="Montserrat Bold"/>
              </a:rPr>
              <a:t>03</a:t>
            </a:r>
          </a:p>
        </p:txBody>
      </p:sp>
      <p:sp>
        <p:nvSpPr>
          <p:cNvPr id="36" name="AutoShape 36"/>
          <p:cNvSpPr/>
          <p:nvPr/>
        </p:nvSpPr>
        <p:spPr>
          <a:xfrm flipH="1">
            <a:off x="7611700" y="7588575"/>
            <a:ext cx="6577562" cy="7620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 flipH="1">
            <a:off x="7611480" y="4369195"/>
            <a:ext cx="648548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AutoShape 38"/>
          <p:cNvSpPr/>
          <p:nvPr/>
        </p:nvSpPr>
        <p:spPr>
          <a:xfrm flipH="1" flipV="1">
            <a:off x="6529026" y="1735876"/>
            <a:ext cx="7343401" cy="2866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9" name="Group 39"/>
          <p:cNvGrpSpPr/>
          <p:nvPr/>
        </p:nvGrpSpPr>
        <p:grpSpPr>
          <a:xfrm rot="1017771">
            <a:off x="2408036" y="1055362"/>
            <a:ext cx="887546" cy="825919"/>
            <a:chOff x="0" y="0"/>
            <a:chExt cx="2302602" cy="214272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302690" cy="2142744"/>
            </a:xfrm>
            <a:custGeom>
              <a:avLst/>
              <a:gdLst/>
              <a:ahLst/>
              <a:cxnLst/>
              <a:rect l="l" t="t" r="r" b="b"/>
              <a:pathLst>
                <a:path w="2302690" h="2142744">
                  <a:moveTo>
                    <a:pt x="1155535" y="0"/>
                  </a:moveTo>
                  <a:cubicBezTo>
                    <a:pt x="519168" y="0"/>
                    <a:pt x="0" y="472821"/>
                    <a:pt x="0" y="1052322"/>
                  </a:cubicBezTo>
                  <a:cubicBezTo>
                    <a:pt x="0" y="1311529"/>
                    <a:pt x="108828" y="1548003"/>
                    <a:pt x="284628" y="1731010"/>
                  </a:cubicBezTo>
                  <a:cubicBezTo>
                    <a:pt x="217657" y="2142744"/>
                    <a:pt x="217657" y="2142744"/>
                    <a:pt x="217657" y="2142744"/>
                  </a:cubicBezTo>
                  <a:cubicBezTo>
                    <a:pt x="644739" y="1990217"/>
                    <a:pt x="644739" y="1990217"/>
                    <a:pt x="644739" y="1990217"/>
                  </a:cubicBezTo>
                  <a:cubicBezTo>
                    <a:pt x="795424" y="2058797"/>
                    <a:pt x="971224" y="2097024"/>
                    <a:pt x="1155535" y="2097024"/>
                  </a:cubicBezTo>
                  <a:cubicBezTo>
                    <a:pt x="1783531" y="2097024"/>
                    <a:pt x="2302690" y="1624203"/>
                    <a:pt x="2302690" y="1052322"/>
                  </a:cubicBezTo>
                  <a:cubicBezTo>
                    <a:pt x="2302559" y="472821"/>
                    <a:pt x="1783531" y="0"/>
                    <a:pt x="115553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grpSp>
        <p:nvGrpSpPr>
          <p:cNvPr id="41" name="Group 41"/>
          <p:cNvGrpSpPr/>
          <p:nvPr/>
        </p:nvGrpSpPr>
        <p:grpSpPr>
          <a:xfrm>
            <a:off x="1869037" y="1652680"/>
            <a:ext cx="409068" cy="409068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 rot="-296387">
            <a:off x="2524332" y="1108965"/>
            <a:ext cx="650303" cy="618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18"/>
              </a:lnSpc>
            </a:pPr>
            <a:r>
              <a:rPr lang="en-US" sz="3655">
                <a:solidFill>
                  <a:srgbClr val="FFFFFF"/>
                </a:solidFill>
                <a:latin typeface="Montserrat Bold"/>
              </a:rPr>
              <a:t>04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38411" y="2107730"/>
            <a:ext cx="4328433" cy="4328433"/>
          </a:xfrm>
          <a:custGeom>
            <a:avLst/>
            <a:gdLst/>
            <a:ahLst/>
            <a:cxnLst/>
            <a:rect l="l" t="t" r="r" b="b"/>
            <a:pathLst>
              <a:path w="4328433" h="4328433">
                <a:moveTo>
                  <a:pt x="0" y="0"/>
                </a:moveTo>
                <a:lnTo>
                  <a:pt x="4328433" y="0"/>
                </a:lnTo>
                <a:lnTo>
                  <a:pt x="4328433" y="4328433"/>
                </a:lnTo>
                <a:lnTo>
                  <a:pt x="0" y="4328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898322">
            <a:off x="-7309206" y="924395"/>
            <a:ext cx="8774178" cy="8796169"/>
          </a:xfrm>
          <a:custGeom>
            <a:avLst/>
            <a:gdLst/>
            <a:ahLst/>
            <a:cxnLst/>
            <a:rect l="l" t="t" r="r" b="b"/>
            <a:pathLst>
              <a:path w="8774178" h="8796169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54698" y="6646518"/>
            <a:ext cx="3295859" cy="3295859"/>
          </a:xfrm>
          <a:custGeom>
            <a:avLst/>
            <a:gdLst/>
            <a:ahLst/>
            <a:cxnLst/>
            <a:rect l="l" t="t" r="r" b="b"/>
            <a:pathLst>
              <a:path w="3295859" h="3295859">
                <a:moveTo>
                  <a:pt x="0" y="0"/>
                </a:moveTo>
                <a:lnTo>
                  <a:pt x="3295859" y="0"/>
                </a:lnTo>
                <a:lnTo>
                  <a:pt x="3295859" y="3295859"/>
                </a:lnTo>
                <a:lnTo>
                  <a:pt x="0" y="32958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87027" y="28356"/>
            <a:ext cx="3865936" cy="3541197"/>
          </a:xfrm>
          <a:custGeom>
            <a:avLst/>
            <a:gdLst/>
            <a:ahLst/>
            <a:cxnLst/>
            <a:rect l="l" t="t" r="r" b="b"/>
            <a:pathLst>
              <a:path w="3865936" h="3541197">
                <a:moveTo>
                  <a:pt x="0" y="0"/>
                </a:moveTo>
                <a:lnTo>
                  <a:pt x="3865936" y="0"/>
                </a:lnTo>
                <a:lnTo>
                  <a:pt x="3865936" y="3541197"/>
                </a:lnTo>
                <a:lnTo>
                  <a:pt x="0" y="354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3020755">
            <a:off x="-38690" y="25287"/>
            <a:ext cx="1010795" cy="1033365"/>
            <a:chOff x="0" y="0"/>
            <a:chExt cx="2095920" cy="21427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96008" cy="2142744"/>
            </a:xfrm>
            <a:custGeom>
              <a:avLst/>
              <a:gdLst/>
              <a:ahLst/>
              <a:cxnLst/>
              <a:rect l="l" t="t" r="r" b="b"/>
              <a:pathLst>
                <a:path w="2096008" h="2142744">
                  <a:moveTo>
                    <a:pt x="1051814" y="0"/>
                  </a:moveTo>
                  <a:cubicBezTo>
                    <a:pt x="472567" y="0"/>
                    <a:pt x="0" y="472821"/>
                    <a:pt x="0" y="1052322"/>
                  </a:cubicBezTo>
                  <a:cubicBezTo>
                    <a:pt x="0" y="1311529"/>
                    <a:pt x="99060" y="1548003"/>
                    <a:pt x="259080" y="1731010"/>
                  </a:cubicBezTo>
                  <a:cubicBezTo>
                    <a:pt x="198120" y="2142744"/>
                    <a:pt x="198120" y="2142744"/>
                    <a:pt x="198120" y="2142744"/>
                  </a:cubicBezTo>
                  <a:cubicBezTo>
                    <a:pt x="586867" y="1990217"/>
                    <a:pt x="586867" y="1990217"/>
                    <a:pt x="586867" y="1990217"/>
                  </a:cubicBezTo>
                  <a:cubicBezTo>
                    <a:pt x="724027" y="2058797"/>
                    <a:pt x="884047" y="2097024"/>
                    <a:pt x="1051814" y="2097024"/>
                  </a:cubicBezTo>
                  <a:cubicBezTo>
                    <a:pt x="1623441" y="2097024"/>
                    <a:pt x="2096008" y="1624203"/>
                    <a:pt x="2096008" y="1052322"/>
                  </a:cubicBezTo>
                  <a:cubicBezTo>
                    <a:pt x="2095881" y="472821"/>
                    <a:pt x="1623441" y="0"/>
                    <a:pt x="105181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grpSp>
        <p:nvGrpSpPr>
          <p:cNvPr id="8" name="Group 8"/>
          <p:cNvGrpSpPr/>
          <p:nvPr/>
        </p:nvGrpSpPr>
        <p:grpSpPr>
          <a:xfrm>
            <a:off x="16665786" y="435186"/>
            <a:ext cx="1187027" cy="118702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187027" y="5322479"/>
            <a:ext cx="3430485" cy="3430485"/>
          </a:xfrm>
          <a:custGeom>
            <a:avLst/>
            <a:gdLst/>
            <a:ahLst/>
            <a:cxnLst/>
            <a:rect l="l" t="t" r="r" b="b"/>
            <a:pathLst>
              <a:path w="3430485" h="3430485">
                <a:moveTo>
                  <a:pt x="0" y="0"/>
                </a:moveTo>
                <a:lnTo>
                  <a:pt x="3430486" y="0"/>
                </a:lnTo>
                <a:lnTo>
                  <a:pt x="3430486" y="3430485"/>
                </a:lnTo>
                <a:lnTo>
                  <a:pt x="0" y="34304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616618" y="503869"/>
            <a:ext cx="7807444" cy="2483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3870" lvl="1" indent="-171935">
              <a:lnSpc>
                <a:spcPts val="2229"/>
              </a:lnSpc>
              <a:spcBef>
                <a:spcPct val="0"/>
              </a:spcBef>
              <a:buFont typeface="Arial"/>
              <a:buChar char="•"/>
            </a:pPr>
            <a:r>
              <a:rPr lang="en-US" sz="1592">
                <a:solidFill>
                  <a:srgbClr val="101010"/>
                </a:solidFill>
                <a:latin typeface="Montserrat Bold"/>
              </a:rPr>
              <a:t>Microc</a:t>
            </a:r>
            <a:r>
              <a:rPr lang="en-US" sz="1592" u="none" strike="noStrike">
                <a:solidFill>
                  <a:srgbClr val="101010"/>
                </a:solidFill>
                <a:latin typeface="Montserrat Bold"/>
              </a:rPr>
              <a:t>ontroller Core</a:t>
            </a:r>
            <a:r>
              <a:rPr lang="en-US" sz="1592" u="none" strike="noStrike">
                <a:solidFill>
                  <a:srgbClr val="101010"/>
                </a:solidFill>
                <a:latin typeface="Montserrat"/>
              </a:rPr>
              <a:t>: Heart of the system, facilitating control, processing, and communication.</a:t>
            </a:r>
          </a:p>
          <a:p>
            <a:pPr>
              <a:lnSpc>
                <a:spcPts val="2229"/>
              </a:lnSpc>
              <a:spcBef>
                <a:spcPct val="0"/>
              </a:spcBef>
            </a:pPr>
            <a:endParaRPr lang="en-US" sz="1592" u="none" strike="noStrike">
              <a:solidFill>
                <a:srgbClr val="101010"/>
              </a:solidFill>
              <a:latin typeface="Montserrat"/>
            </a:endParaRPr>
          </a:p>
          <a:p>
            <a:pPr marL="343870" lvl="1" indent="-171935">
              <a:lnSpc>
                <a:spcPts val="2229"/>
              </a:lnSpc>
              <a:spcBef>
                <a:spcPct val="0"/>
              </a:spcBef>
              <a:buFont typeface="Arial"/>
              <a:buChar char="•"/>
            </a:pPr>
            <a:r>
              <a:rPr lang="en-US" sz="1592" u="none" strike="noStrike">
                <a:solidFill>
                  <a:srgbClr val="101010"/>
                </a:solidFill>
                <a:latin typeface="Montserrat Bold"/>
              </a:rPr>
              <a:t>Versatile I/O Ports</a:t>
            </a:r>
            <a:r>
              <a:rPr lang="en-US" sz="1592" u="none" strike="noStrike">
                <a:solidFill>
                  <a:srgbClr val="101010"/>
                </a:solidFill>
                <a:latin typeface="Montserrat"/>
              </a:rPr>
              <a:t>: Offers extensive input/output options for seamless integration with various sensors and modules.</a:t>
            </a:r>
          </a:p>
          <a:p>
            <a:pPr>
              <a:lnSpc>
                <a:spcPts val="2229"/>
              </a:lnSpc>
              <a:spcBef>
                <a:spcPct val="0"/>
              </a:spcBef>
            </a:pPr>
            <a:endParaRPr lang="en-US" sz="1592" u="none" strike="noStrike">
              <a:solidFill>
                <a:srgbClr val="101010"/>
              </a:solidFill>
              <a:latin typeface="Montserrat"/>
            </a:endParaRPr>
          </a:p>
          <a:p>
            <a:pPr marL="343870" lvl="1" indent="-171935">
              <a:lnSpc>
                <a:spcPts val="2229"/>
              </a:lnSpc>
              <a:spcBef>
                <a:spcPct val="0"/>
              </a:spcBef>
              <a:buFont typeface="Arial"/>
              <a:buChar char="•"/>
            </a:pPr>
            <a:r>
              <a:rPr lang="en-US" sz="1592" u="none" strike="noStrike">
                <a:solidFill>
                  <a:srgbClr val="101010"/>
                </a:solidFill>
                <a:latin typeface="Montserrat Bold"/>
              </a:rPr>
              <a:t>Programmability:</a:t>
            </a:r>
            <a:r>
              <a:rPr lang="en-US" sz="1592" u="none" strike="noStrike">
                <a:solidFill>
                  <a:srgbClr val="101010"/>
                </a:solidFill>
                <a:latin typeface="Montserrat"/>
              </a:rPr>
              <a:t> Allows customization and adaptability to evolving mission requirements.</a:t>
            </a:r>
          </a:p>
          <a:p>
            <a:pPr marL="0" lvl="0" indent="0">
              <a:lnSpc>
                <a:spcPts val="2229"/>
              </a:lnSpc>
              <a:spcBef>
                <a:spcPct val="0"/>
              </a:spcBef>
            </a:pPr>
            <a:endParaRPr lang="en-US" sz="1592" u="none" strike="noStrike">
              <a:solidFill>
                <a:srgbClr val="101010"/>
              </a:solidFill>
              <a:latin typeface="Montserrat"/>
            </a:endParaRPr>
          </a:p>
        </p:txBody>
      </p:sp>
      <p:sp>
        <p:nvSpPr>
          <p:cNvPr id="13" name="AutoShape 13"/>
          <p:cNvSpPr/>
          <p:nvPr/>
        </p:nvSpPr>
        <p:spPr>
          <a:xfrm flipH="1">
            <a:off x="5770038" y="3006588"/>
            <a:ext cx="6577562" cy="7620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Freeform 14"/>
          <p:cNvSpPr/>
          <p:nvPr/>
        </p:nvSpPr>
        <p:spPr>
          <a:xfrm>
            <a:off x="5100075" y="541969"/>
            <a:ext cx="347688" cy="2420610"/>
          </a:xfrm>
          <a:custGeom>
            <a:avLst/>
            <a:gdLst/>
            <a:ahLst/>
            <a:cxnLst/>
            <a:rect l="l" t="t" r="r" b="b"/>
            <a:pathLst>
              <a:path w="347688" h="2420610">
                <a:moveTo>
                  <a:pt x="0" y="0"/>
                </a:moveTo>
                <a:lnTo>
                  <a:pt x="347688" y="0"/>
                </a:lnTo>
                <a:lnTo>
                  <a:pt x="347688" y="2420610"/>
                </a:lnTo>
                <a:lnTo>
                  <a:pt x="0" y="2420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770038" y="6079146"/>
            <a:ext cx="7774490" cy="1790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2281" lvl="1" indent="-161140">
              <a:lnSpc>
                <a:spcPts val="2089"/>
              </a:lnSpc>
              <a:spcBef>
                <a:spcPct val="0"/>
              </a:spcBef>
              <a:buFont typeface="Arial"/>
              <a:buChar char="•"/>
            </a:pPr>
            <a:r>
              <a:rPr lang="en-US" sz="1492">
                <a:solidFill>
                  <a:srgbClr val="101010"/>
                </a:solidFill>
                <a:latin typeface="Montserrat Bold"/>
              </a:rPr>
              <a:t>H</a:t>
            </a:r>
            <a:r>
              <a:rPr lang="en-US" sz="1492" u="none" strike="noStrike">
                <a:solidFill>
                  <a:srgbClr val="101010"/>
                </a:solidFill>
                <a:latin typeface="Montserrat Bold"/>
              </a:rPr>
              <a:t>ealth Monitoring:</a:t>
            </a:r>
            <a:r>
              <a:rPr lang="en-US" sz="1492" u="none" strike="noStrike">
                <a:solidFill>
                  <a:srgbClr val="101010"/>
                </a:solidFill>
                <a:latin typeface="Montserrat"/>
              </a:rPr>
              <a:t> Heartbeat sensor for real-time pulse tracking and temperature sensor for environmental conditions.</a:t>
            </a:r>
          </a:p>
          <a:p>
            <a:pPr>
              <a:lnSpc>
                <a:spcPts val="2089"/>
              </a:lnSpc>
              <a:spcBef>
                <a:spcPct val="0"/>
              </a:spcBef>
            </a:pPr>
            <a:endParaRPr lang="en-US" sz="1492" u="none" strike="noStrike">
              <a:solidFill>
                <a:srgbClr val="101010"/>
              </a:solidFill>
              <a:latin typeface="Montserrat"/>
            </a:endParaRPr>
          </a:p>
          <a:p>
            <a:pPr marL="322281" lvl="1" indent="-161140">
              <a:lnSpc>
                <a:spcPts val="2089"/>
              </a:lnSpc>
              <a:spcBef>
                <a:spcPct val="0"/>
              </a:spcBef>
              <a:buFont typeface="Arial"/>
              <a:buChar char="•"/>
            </a:pPr>
            <a:r>
              <a:rPr lang="en-US" sz="1492" u="none" strike="noStrike">
                <a:solidFill>
                  <a:srgbClr val="101010"/>
                </a:solidFill>
                <a:latin typeface="Montserrat Bold"/>
              </a:rPr>
              <a:t>Motion Detection:</a:t>
            </a:r>
            <a:r>
              <a:rPr lang="en-US" sz="1492" u="none" strike="noStrike">
                <a:solidFill>
                  <a:srgbClr val="101010"/>
                </a:solidFill>
                <a:latin typeface="Montserrat"/>
              </a:rPr>
              <a:t> Accelerometer provides insights into soldier movement and vibrations, aiding in situational awareness.</a:t>
            </a:r>
          </a:p>
          <a:p>
            <a:pPr>
              <a:lnSpc>
                <a:spcPts val="2089"/>
              </a:lnSpc>
              <a:spcBef>
                <a:spcPct val="0"/>
              </a:spcBef>
            </a:pPr>
            <a:endParaRPr lang="en-US" sz="1492" u="none" strike="noStrike">
              <a:solidFill>
                <a:srgbClr val="101010"/>
              </a:solidFill>
              <a:latin typeface="Montserrat"/>
            </a:endParaRPr>
          </a:p>
          <a:p>
            <a:pPr marL="0" lvl="0" indent="0">
              <a:lnSpc>
                <a:spcPts val="2089"/>
              </a:lnSpc>
              <a:spcBef>
                <a:spcPct val="0"/>
              </a:spcBef>
            </a:pPr>
            <a:endParaRPr lang="en-US" sz="1492" u="none" strike="noStrike">
              <a:solidFill>
                <a:srgbClr val="101010"/>
              </a:solidFill>
              <a:latin typeface="Montserra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770038" y="7841456"/>
            <a:ext cx="7332456" cy="1276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2281" lvl="1" indent="-161140">
              <a:lnSpc>
                <a:spcPts val="2089"/>
              </a:lnSpc>
              <a:spcBef>
                <a:spcPct val="0"/>
              </a:spcBef>
              <a:buFont typeface="Arial"/>
              <a:buChar char="•"/>
            </a:pPr>
            <a:r>
              <a:rPr lang="en-US" sz="1492">
                <a:solidFill>
                  <a:srgbClr val="101010"/>
                </a:solidFill>
                <a:latin typeface="Montserrat Bold"/>
              </a:rPr>
              <a:t>Wi</a:t>
            </a:r>
            <a:r>
              <a:rPr lang="en-US" sz="1492" u="none" strike="noStrike">
                <a:solidFill>
                  <a:srgbClr val="101010"/>
                </a:solidFill>
                <a:latin typeface="Montserrat Bold"/>
              </a:rPr>
              <a:t>reless Communication:</a:t>
            </a:r>
            <a:r>
              <a:rPr lang="en-US" sz="1492" u="none" strike="noStrike">
                <a:solidFill>
                  <a:srgbClr val="101010"/>
                </a:solidFill>
                <a:latin typeface="Montserrat"/>
              </a:rPr>
              <a:t> ZigBee enables efficient communication among soldiers, promoting real-time data exchange.</a:t>
            </a:r>
          </a:p>
          <a:p>
            <a:pPr marL="322281" lvl="1" indent="-161140">
              <a:lnSpc>
                <a:spcPts val="2089"/>
              </a:lnSpc>
              <a:spcBef>
                <a:spcPct val="0"/>
              </a:spcBef>
              <a:buFont typeface="Arial"/>
              <a:buChar char="•"/>
            </a:pPr>
            <a:r>
              <a:rPr lang="en-US" sz="1492" u="none" strike="noStrike">
                <a:solidFill>
                  <a:srgbClr val="101010"/>
                </a:solidFill>
                <a:latin typeface="Montserrat Bold"/>
              </a:rPr>
              <a:t>Long-Range Connectivity:</a:t>
            </a:r>
            <a:r>
              <a:rPr lang="en-US" sz="1492" u="none" strike="noStrike">
                <a:solidFill>
                  <a:srgbClr val="101010"/>
                </a:solidFill>
                <a:latin typeface="Montserrat"/>
              </a:rPr>
              <a:t> LoRaWAN ensures data transmission between squadron leader and control unit in high-altitude warzones.</a:t>
            </a:r>
          </a:p>
          <a:p>
            <a:pPr marL="0" lvl="0" indent="0">
              <a:lnSpc>
                <a:spcPts val="2089"/>
              </a:lnSpc>
              <a:spcBef>
                <a:spcPct val="0"/>
              </a:spcBef>
            </a:pPr>
            <a:endParaRPr lang="en-US" sz="1492" u="none" strike="noStrike">
              <a:solidFill>
                <a:srgbClr val="101010"/>
              </a:solidFill>
              <a:latin typeface="Montserra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770038" y="3510983"/>
            <a:ext cx="6748366" cy="2305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2281" lvl="1" indent="-161140">
              <a:lnSpc>
                <a:spcPts val="2089"/>
              </a:lnSpc>
              <a:spcBef>
                <a:spcPct val="0"/>
              </a:spcBef>
              <a:buFont typeface="Arial"/>
              <a:buChar char="•"/>
            </a:pPr>
            <a:r>
              <a:rPr lang="en-US" sz="1492">
                <a:solidFill>
                  <a:srgbClr val="101010"/>
                </a:solidFill>
                <a:latin typeface="Montserrat Bold"/>
              </a:rPr>
              <a:t>R</a:t>
            </a:r>
            <a:r>
              <a:rPr lang="en-US" sz="1492" u="none" strike="noStrike">
                <a:solidFill>
                  <a:srgbClr val="101010"/>
                </a:solidFill>
                <a:latin typeface="Montserrat Bold"/>
              </a:rPr>
              <a:t>eal-time Location Tracking:</a:t>
            </a:r>
            <a:r>
              <a:rPr lang="en-US" sz="1492" u="none" strike="noStrike">
                <a:solidFill>
                  <a:srgbClr val="101010"/>
                </a:solidFill>
                <a:latin typeface="Montserrat"/>
              </a:rPr>
              <a:t> NEO-6M GPS module ensures accurate and timely location information.</a:t>
            </a:r>
          </a:p>
          <a:p>
            <a:pPr>
              <a:lnSpc>
                <a:spcPts val="2089"/>
              </a:lnSpc>
              <a:spcBef>
                <a:spcPct val="0"/>
              </a:spcBef>
            </a:pPr>
            <a:endParaRPr lang="en-US" sz="1492" u="none" strike="noStrike">
              <a:solidFill>
                <a:srgbClr val="101010"/>
              </a:solidFill>
              <a:latin typeface="Montserrat"/>
            </a:endParaRPr>
          </a:p>
          <a:p>
            <a:pPr marL="322281" lvl="1" indent="-161140">
              <a:lnSpc>
                <a:spcPts val="2089"/>
              </a:lnSpc>
              <a:spcBef>
                <a:spcPct val="0"/>
              </a:spcBef>
              <a:buFont typeface="Arial"/>
              <a:buChar char="•"/>
            </a:pPr>
            <a:r>
              <a:rPr lang="en-US" sz="1492" u="none" strike="noStrike">
                <a:solidFill>
                  <a:srgbClr val="101010"/>
                </a:solidFill>
                <a:latin typeface="Montserrat Bold"/>
              </a:rPr>
              <a:t>Navigation Support:</a:t>
            </a:r>
            <a:r>
              <a:rPr lang="en-US" sz="1492" u="none" strike="noStrike">
                <a:solidFill>
                  <a:srgbClr val="101010"/>
                </a:solidFill>
                <a:latin typeface="Montserrat"/>
              </a:rPr>
              <a:t> Facilitates precise navigation for soldiers and aids control unit in coordinating operations.</a:t>
            </a:r>
          </a:p>
          <a:p>
            <a:pPr>
              <a:lnSpc>
                <a:spcPts val="2089"/>
              </a:lnSpc>
              <a:spcBef>
                <a:spcPct val="0"/>
              </a:spcBef>
            </a:pPr>
            <a:endParaRPr lang="en-US" sz="1492" u="none" strike="noStrike">
              <a:solidFill>
                <a:srgbClr val="101010"/>
              </a:solidFill>
              <a:latin typeface="Montserrat"/>
            </a:endParaRPr>
          </a:p>
          <a:p>
            <a:pPr marL="322281" lvl="1" indent="-161140">
              <a:lnSpc>
                <a:spcPts val="2089"/>
              </a:lnSpc>
              <a:spcBef>
                <a:spcPct val="0"/>
              </a:spcBef>
              <a:buFont typeface="Arial"/>
              <a:buChar char="•"/>
            </a:pPr>
            <a:r>
              <a:rPr lang="en-US" sz="1492" u="none" strike="noStrike">
                <a:solidFill>
                  <a:srgbClr val="101010"/>
                </a:solidFill>
                <a:latin typeface="Montserrat Bold"/>
              </a:rPr>
              <a:t>Global Coverage: </a:t>
            </a:r>
            <a:r>
              <a:rPr lang="en-US" sz="1492" u="none" strike="noStrike">
                <a:solidFill>
                  <a:srgbClr val="101010"/>
                </a:solidFill>
                <a:latin typeface="Montserrat"/>
              </a:rPr>
              <a:t>Enables tracking in diverse geographical terrains, contributing to mission success.</a:t>
            </a:r>
          </a:p>
          <a:p>
            <a:pPr marL="0" lvl="0" indent="0">
              <a:lnSpc>
                <a:spcPts val="2089"/>
              </a:lnSpc>
              <a:spcBef>
                <a:spcPct val="0"/>
              </a:spcBef>
            </a:pPr>
            <a:endParaRPr lang="en-US" sz="1492" u="none" strike="noStrike">
              <a:solidFill>
                <a:srgbClr val="101010"/>
              </a:solidFill>
              <a:latin typeface="Montserrat"/>
            </a:endParaRPr>
          </a:p>
        </p:txBody>
      </p:sp>
      <p:sp>
        <p:nvSpPr>
          <p:cNvPr id="18" name="Freeform 18"/>
          <p:cNvSpPr/>
          <p:nvPr/>
        </p:nvSpPr>
        <p:spPr>
          <a:xfrm rot="-10800000">
            <a:off x="12677825" y="3337325"/>
            <a:ext cx="347688" cy="2420610"/>
          </a:xfrm>
          <a:custGeom>
            <a:avLst/>
            <a:gdLst/>
            <a:ahLst/>
            <a:cxnLst/>
            <a:rect l="l" t="t" r="r" b="b"/>
            <a:pathLst>
              <a:path w="347688" h="2420610">
                <a:moveTo>
                  <a:pt x="0" y="0"/>
                </a:moveTo>
                <a:lnTo>
                  <a:pt x="347687" y="0"/>
                </a:lnTo>
                <a:lnTo>
                  <a:pt x="347687" y="2420610"/>
                </a:lnTo>
                <a:lnTo>
                  <a:pt x="0" y="2420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5337202" y="5876790"/>
            <a:ext cx="221122" cy="1539455"/>
          </a:xfrm>
          <a:custGeom>
            <a:avLst/>
            <a:gdLst/>
            <a:ahLst/>
            <a:cxnLst/>
            <a:rect l="l" t="t" r="r" b="b"/>
            <a:pathLst>
              <a:path w="221122" h="1539455">
                <a:moveTo>
                  <a:pt x="0" y="0"/>
                </a:moveTo>
                <a:lnTo>
                  <a:pt x="221121" y="0"/>
                </a:lnTo>
                <a:lnTo>
                  <a:pt x="221121" y="1539456"/>
                </a:lnTo>
                <a:lnTo>
                  <a:pt x="0" y="15394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10800000">
            <a:off x="13025512" y="7708122"/>
            <a:ext cx="202508" cy="1409868"/>
          </a:xfrm>
          <a:custGeom>
            <a:avLst/>
            <a:gdLst/>
            <a:ahLst/>
            <a:cxnLst/>
            <a:rect l="l" t="t" r="r" b="b"/>
            <a:pathLst>
              <a:path w="202508" h="1409868">
                <a:moveTo>
                  <a:pt x="0" y="0"/>
                </a:moveTo>
                <a:lnTo>
                  <a:pt x="202509" y="0"/>
                </a:lnTo>
                <a:lnTo>
                  <a:pt x="202509" y="1409868"/>
                </a:lnTo>
                <a:lnTo>
                  <a:pt x="0" y="14098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AutoShape 21"/>
          <p:cNvSpPr/>
          <p:nvPr/>
        </p:nvSpPr>
        <p:spPr>
          <a:xfrm flipH="1">
            <a:off x="5770258" y="5720969"/>
            <a:ext cx="6577562" cy="7620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flipH="1">
            <a:off x="5940621" y="7612874"/>
            <a:ext cx="6577562" cy="7620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336107">
            <a:off x="-8953658" y="-92225"/>
            <a:ext cx="12389411" cy="10763301"/>
          </a:xfrm>
          <a:custGeom>
            <a:avLst/>
            <a:gdLst/>
            <a:ahLst/>
            <a:cxnLst/>
            <a:rect l="l" t="t" r="r" b="b"/>
            <a:pathLst>
              <a:path w="12389411" h="10763301">
                <a:moveTo>
                  <a:pt x="0" y="0"/>
                </a:moveTo>
                <a:lnTo>
                  <a:pt x="12389411" y="0"/>
                </a:lnTo>
                <a:lnTo>
                  <a:pt x="12389411" y="10763301"/>
                </a:lnTo>
                <a:lnTo>
                  <a:pt x="0" y="107633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300054" y="350227"/>
            <a:ext cx="9187499" cy="97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644"/>
              </a:lnSpc>
              <a:spcBef>
                <a:spcPct val="0"/>
              </a:spcBef>
            </a:pPr>
            <a:r>
              <a:rPr lang="en-US" sz="6370">
                <a:solidFill>
                  <a:srgbClr val="101010"/>
                </a:solidFill>
                <a:latin typeface="Montserrat Bold"/>
              </a:rPr>
              <a:t>Software Technology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397266" y="6172396"/>
            <a:ext cx="12862034" cy="2819515"/>
            <a:chOff x="0" y="0"/>
            <a:chExt cx="4701367" cy="10305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701367" cy="1030597"/>
            </a:xfrm>
            <a:custGeom>
              <a:avLst/>
              <a:gdLst/>
              <a:ahLst/>
              <a:cxnLst/>
              <a:rect l="l" t="t" r="r" b="b"/>
              <a:pathLst>
                <a:path w="4701367" h="1030597">
                  <a:moveTo>
                    <a:pt x="27688" y="0"/>
                  </a:moveTo>
                  <a:lnTo>
                    <a:pt x="4673679" y="0"/>
                  </a:lnTo>
                  <a:cubicBezTo>
                    <a:pt x="4681022" y="0"/>
                    <a:pt x="4688065" y="2917"/>
                    <a:pt x="4693258" y="8110"/>
                  </a:cubicBezTo>
                  <a:cubicBezTo>
                    <a:pt x="4698450" y="13302"/>
                    <a:pt x="4701367" y="20345"/>
                    <a:pt x="4701367" y="27688"/>
                  </a:cubicBezTo>
                  <a:lnTo>
                    <a:pt x="4701367" y="1002909"/>
                  </a:lnTo>
                  <a:cubicBezTo>
                    <a:pt x="4701367" y="1010252"/>
                    <a:pt x="4698450" y="1017295"/>
                    <a:pt x="4693258" y="1022487"/>
                  </a:cubicBezTo>
                  <a:cubicBezTo>
                    <a:pt x="4688065" y="1027680"/>
                    <a:pt x="4681022" y="1030597"/>
                    <a:pt x="4673679" y="1030597"/>
                  </a:cubicBezTo>
                  <a:lnTo>
                    <a:pt x="27688" y="1030597"/>
                  </a:lnTo>
                  <a:cubicBezTo>
                    <a:pt x="20345" y="1030597"/>
                    <a:pt x="13302" y="1027680"/>
                    <a:pt x="8110" y="1022487"/>
                  </a:cubicBezTo>
                  <a:cubicBezTo>
                    <a:pt x="2917" y="1017295"/>
                    <a:pt x="0" y="1010252"/>
                    <a:pt x="0" y="1002909"/>
                  </a:cubicBezTo>
                  <a:lnTo>
                    <a:pt x="0" y="27688"/>
                  </a:lnTo>
                  <a:cubicBezTo>
                    <a:pt x="0" y="20345"/>
                    <a:pt x="2917" y="13302"/>
                    <a:pt x="8110" y="8110"/>
                  </a:cubicBezTo>
                  <a:cubicBezTo>
                    <a:pt x="13302" y="2917"/>
                    <a:pt x="20345" y="0"/>
                    <a:pt x="27688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B100E8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701367" cy="106869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453393" lvl="1" indent="-226697">
                <a:lnSpc>
                  <a:spcPts val="2940"/>
                </a:lnSpc>
                <a:buFont typeface="Arial"/>
                <a:buChar char="•"/>
              </a:pPr>
              <a:r>
                <a:rPr lang="en-US" sz="2100" dirty="0">
                  <a:solidFill>
                    <a:srgbClr val="000000"/>
                  </a:solidFill>
                  <a:latin typeface="Montserrat Bold"/>
                </a:rPr>
                <a:t>K-Means Clustering Algorithm(ML):</a:t>
              </a:r>
            </a:p>
            <a:p>
              <a:pPr algn="ctr">
                <a:lnSpc>
                  <a:spcPts val="2940"/>
                </a:lnSpc>
              </a:pPr>
              <a:endParaRPr lang="en-US" sz="2100" dirty="0">
                <a:solidFill>
                  <a:srgbClr val="000000"/>
                </a:solidFill>
                <a:latin typeface="Montserrat Bold"/>
              </a:endParaRPr>
            </a:p>
            <a:p>
              <a:pPr marL="906786" lvl="2" indent="-302262">
                <a:lnSpc>
                  <a:spcPts val="2940"/>
                </a:lnSpc>
                <a:buFont typeface="Arial"/>
                <a:buChar char="⚬"/>
              </a:pPr>
              <a:r>
                <a:rPr lang="en-US" sz="2100" dirty="0">
                  <a:solidFill>
                    <a:srgbClr val="000000"/>
                  </a:solidFill>
                  <a:latin typeface="Montserrat Bold"/>
                </a:rPr>
                <a:t>Purpose: Analyzing and categorizing data into clusters.</a:t>
              </a:r>
            </a:p>
            <a:p>
              <a:pPr algn="ctr">
                <a:lnSpc>
                  <a:spcPts val="2940"/>
                </a:lnSpc>
              </a:pPr>
              <a:endParaRPr lang="en-US" sz="2100" dirty="0">
                <a:solidFill>
                  <a:srgbClr val="000000"/>
                </a:solidFill>
                <a:latin typeface="Montserrat Bold"/>
              </a:endParaRPr>
            </a:p>
            <a:p>
              <a:pPr marL="906786" lvl="2" indent="-302262">
                <a:lnSpc>
                  <a:spcPts val="2940"/>
                </a:lnSpc>
                <a:buFont typeface="Arial"/>
                <a:buChar char="⚬"/>
              </a:pPr>
              <a:r>
                <a:rPr lang="en-US" sz="2100" dirty="0">
                  <a:solidFill>
                    <a:srgbClr val="000000"/>
                  </a:solidFill>
                  <a:latin typeface="Montserrat Bold"/>
                </a:rPr>
                <a:t>Role: Utilized Python  algorithm aids in grouping soldier data based on health conditions for further insights.</a:t>
              </a:r>
            </a:p>
            <a:p>
              <a:pPr algn="ctr">
                <a:lnSpc>
                  <a:spcPts val="2940"/>
                </a:lnSpc>
              </a:pPr>
              <a:endParaRPr lang="en-US" sz="2100" dirty="0">
                <a:solidFill>
                  <a:srgbClr val="000000"/>
                </a:solidFill>
                <a:latin typeface="Montserrat Bold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397266" y="2131173"/>
            <a:ext cx="12862034" cy="3012327"/>
            <a:chOff x="0" y="0"/>
            <a:chExt cx="4701367" cy="11010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701367" cy="1101074"/>
            </a:xfrm>
            <a:custGeom>
              <a:avLst/>
              <a:gdLst/>
              <a:ahLst/>
              <a:cxnLst/>
              <a:rect l="l" t="t" r="r" b="b"/>
              <a:pathLst>
                <a:path w="4701367" h="1101074">
                  <a:moveTo>
                    <a:pt x="27688" y="0"/>
                  </a:moveTo>
                  <a:lnTo>
                    <a:pt x="4673679" y="0"/>
                  </a:lnTo>
                  <a:cubicBezTo>
                    <a:pt x="4681022" y="0"/>
                    <a:pt x="4688065" y="2917"/>
                    <a:pt x="4693258" y="8110"/>
                  </a:cubicBezTo>
                  <a:cubicBezTo>
                    <a:pt x="4698450" y="13302"/>
                    <a:pt x="4701367" y="20345"/>
                    <a:pt x="4701367" y="27688"/>
                  </a:cubicBezTo>
                  <a:lnTo>
                    <a:pt x="4701367" y="1073386"/>
                  </a:lnTo>
                  <a:cubicBezTo>
                    <a:pt x="4701367" y="1080729"/>
                    <a:pt x="4698450" y="1087772"/>
                    <a:pt x="4693258" y="1092965"/>
                  </a:cubicBezTo>
                  <a:cubicBezTo>
                    <a:pt x="4688065" y="1098157"/>
                    <a:pt x="4681022" y="1101074"/>
                    <a:pt x="4673679" y="1101074"/>
                  </a:cubicBezTo>
                  <a:lnTo>
                    <a:pt x="27688" y="1101074"/>
                  </a:lnTo>
                  <a:cubicBezTo>
                    <a:pt x="20345" y="1101074"/>
                    <a:pt x="13302" y="1098157"/>
                    <a:pt x="8110" y="1092965"/>
                  </a:cubicBezTo>
                  <a:cubicBezTo>
                    <a:pt x="2917" y="1087772"/>
                    <a:pt x="0" y="1080729"/>
                    <a:pt x="0" y="1073386"/>
                  </a:cubicBezTo>
                  <a:lnTo>
                    <a:pt x="0" y="27688"/>
                  </a:lnTo>
                  <a:cubicBezTo>
                    <a:pt x="0" y="20345"/>
                    <a:pt x="2917" y="13302"/>
                    <a:pt x="8110" y="8110"/>
                  </a:cubicBezTo>
                  <a:cubicBezTo>
                    <a:pt x="13302" y="2917"/>
                    <a:pt x="20345" y="0"/>
                    <a:pt x="27688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B100E8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701367" cy="113917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453393" lvl="1" indent="-226697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Montserrat Bold"/>
                </a:rPr>
                <a:t>Arduino IDE:</a:t>
              </a:r>
            </a:p>
            <a:p>
              <a:pPr marL="906786" lvl="2" indent="-302262">
                <a:lnSpc>
                  <a:spcPts val="2940"/>
                </a:lnSpc>
                <a:buFont typeface="Arial"/>
                <a:buChar char="⚬"/>
              </a:pPr>
              <a:r>
                <a:rPr lang="en-US" sz="2100">
                  <a:solidFill>
                    <a:srgbClr val="000000"/>
                  </a:solidFill>
                  <a:latin typeface="Montserrat Bold"/>
                </a:rPr>
                <a:t>Purpose: Programming the Arduino MEGA 2560 microcontroller.</a:t>
              </a:r>
            </a:p>
            <a:p>
              <a:pPr>
                <a:lnSpc>
                  <a:spcPts val="2940"/>
                </a:lnSpc>
              </a:pPr>
              <a:endParaRPr lang="en-US" sz="2100">
                <a:solidFill>
                  <a:srgbClr val="000000"/>
                </a:solidFill>
                <a:latin typeface="Montserrat Bold"/>
              </a:endParaRPr>
            </a:p>
            <a:p>
              <a:pPr marL="453393" lvl="1" indent="-226697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Montserrat Bold"/>
                </a:rPr>
                <a:t>Sensor Data Processing Software:</a:t>
              </a:r>
            </a:p>
            <a:p>
              <a:pPr>
                <a:lnSpc>
                  <a:spcPts val="2940"/>
                </a:lnSpc>
              </a:pPr>
              <a:endParaRPr lang="en-US" sz="2100">
                <a:solidFill>
                  <a:srgbClr val="000000"/>
                </a:solidFill>
                <a:latin typeface="Montserrat Bold"/>
              </a:endParaRPr>
            </a:p>
            <a:p>
              <a:pPr marL="906786" lvl="2" indent="-302262" algn="l">
                <a:lnSpc>
                  <a:spcPts val="2940"/>
                </a:lnSpc>
                <a:buFont typeface="Arial"/>
                <a:buChar char="⚬"/>
              </a:pPr>
              <a:r>
                <a:rPr lang="en-US" sz="2100">
                  <a:solidFill>
                    <a:srgbClr val="000000"/>
                  </a:solidFill>
                  <a:latin typeface="Montserrat Bold"/>
                </a:rPr>
                <a:t>Role: Converts raw sensor data into meaningful information for analysis.</a:t>
              </a:r>
            </a:p>
            <a:p>
              <a:pPr algn="ctr">
                <a:lnSpc>
                  <a:spcPts val="4339"/>
                </a:lnSpc>
              </a:pPr>
              <a:endParaRPr lang="en-US" sz="2100">
                <a:solidFill>
                  <a:srgbClr val="000000"/>
                </a:solidFill>
                <a:latin typeface="Montserrat Bold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0935" y="190144"/>
            <a:ext cx="17397130" cy="9874801"/>
            <a:chOff x="0" y="0"/>
            <a:chExt cx="4581960" cy="26007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81960" cy="2600771"/>
            </a:xfrm>
            <a:custGeom>
              <a:avLst/>
              <a:gdLst/>
              <a:ahLst/>
              <a:cxnLst/>
              <a:rect l="l" t="t" r="r" b="b"/>
              <a:pathLst>
                <a:path w="4581960" h="2600771">
                  <a:moveTo>
                    <a:pt x="10235" y="0"/>
                  </a:moveTo>
                  <a:lnTo>
                    <a:pt x="4571725" y="0"/>
                  </a:lnTo>
                  <a:cubicBezTo>
                    <a:pt x="4574439" y="0"/>
                    <a:pt x="4577043" y="1078"/>
                    <a:pt x="4578962" y="2998"/>
                  </a:cubicBezTo>
                  <a:cubicBezTo>
                    <a:pt x="4580882" y="4917"/>
                    <a:pt x="4581960" y="7521"/>
                    <a:pt x="4581960" y="10235"/>
                  </a:cubicBezTo>
                  <a:lnTo>
                    <a:pt x="4581960" y="2590535"/>
                  </a:lnTo>
                  <a:cubicBezTo>
                    <a:pt x="4581960" y="2593250"/>
                    <a:pt x="4580882" y="2595853"/>
                    <a:pt x="4578962" y="2597773"/>
                  </a:cubicBezTo>
                  <a:cubicBezTo>
                    <a:pt x="4577043" y="2599692"/>
                    <a:pt x="4574439" y="2600771"/>
                    <a:pt x="4571725" y="2600771"/>
                  </a:cubicBezTo>
                  <a:lnTo>
                    <a:pt x="10235" y="2600771"/>
                  </a:lnTo>
                  <a:cubicBezTo>
                    <a:pt x="7521" y="2600771"/>
                    <a:pt x="4917" y="2599692"/>
                    <a:pt x="2998" y="2597773"/>
                  </a:cubicBezTo>
                  <a:cubicBezTo>
                    <a:pt x="1078" y="2595853"/>
                    <a:pt x="0" y="2593250"/>
                    <a:pt x="0" y="2590535"/>
                  </a:cubicBezTo>
                  <a:lnTo>
                    <a:pt x="0" y="10235"/>
                  </a:lnTo>
                  <a:cubicBezTo>
                    <a:pt x="0" y="7521"/>
                    <a:pt x="1078" y="4917"/>
                    <a:pt x="2998" y="2998"/>
                  </a:cubicBezTo>
                  <a:cubicBezTo>
                    <a:pt x="4917" y="1078"/>
                    <a:pt x="7521" y="0"/>
                    <a:pt x="1023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81960" cy="2648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6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0555" y="1956797"/>
            <a:ext cx="1310606" cy="131060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04361" y="5143500"/>
            <a:ext cx="846523" cy="846523"/>
          </a:xfrm>
          <a:custGeom>
            <a:avLst/>
            <a:gdLst/>
            <a:ahLst/>
            <a:cxnLst/>
            <a:rect l="l" t="t" r="r" b="b"/>
            <a:pathLst>
              <a:path w="846523" h="846523">
                <a:moveTo>
                  <a:pt x="0" y="0"/>
                </a:moveTo>
                <a:lnTo>
                  <a:pt x="846523" y="0"/>
                </a:lnTo>
                <a:lnTo>
                  <a:pt x="846523" y="846523"/>
                </a:lnTo>
                <a:lnTo>
                  <a:pt x="0" y="8465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11305" y="2227789"/>
            <a:ext cx="929105" cy="768623"/>
          </a:xfrm>
          <a:custGeom>
            <a:avLst/>
            <a:gdLst/>
            <a:ahLst/>
            <a:cxnLst/>
            <a:rect l="l" t="t" r="r" b="b"/>
            <a:pathLst>
              <a:path w="929105" h="768623">
                <a:moveTo>
                  <a:pt x="0" y="0"/>
                </a:moveTo>
                <a:lnTo>
                  <a:pt x="929105" y="0"/>
                </a:lnTo>
                <a:lnTo>
                  <a:pt x="929105" y="768623"/>
                </a:lnTo>
                <a:lnTo>
                  <a:pt x="0" y="7686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463707" y="1902343"/>
            <a:ext cx="13396131" cy="3143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3142" lvl="1" indent="-386571">
              <a:lnSpc>
                <a:spcPts val="6338"/>
              </a:lnSpc>
              <a:buFont typeface="Arial"/>
              <a:buChar char="•"/>
            </a:pPr>
            <a:r>
              <a:rPr lang="en-US" sz="3581" dirty="0">
                <a:solidFill>
                  <a:srgbClr val="000000"/>
                </a:solidFill>
                <a:latin typeface="Montserrat Bold"/>
              </a:rPr>
              <a:t>Blood Pressure Monitoring </a:t>
            </a:r>
          </a:p>
          <a:p>
            <a:pPr marL="773142" lvl="1" indent="-386571">
              <a:lnSpc>
                <a:spcPts val="6338"/>
              </a:lnSpc>
              <a:buFont typeface="Arial"/>
              <a:buChar char="•"/>
            </a:pPr>
            <a:r>
              <a:rPr lang="en-US" sz="3581" dirty="0">
                <a:solidFill>
                  <a:srgbClr val="000000"/>
                </a:solidFill>
                <a:latin typeface="Montserrat Bold"/>
              </a:rPr>
              <a:t>Body Temperature Monitoring</a:t>
            </a:r>
          </a:p>
          <a:p>
            <a:pPr marL="773142" lvl="1" indent="-386571">
              <a:lnSpc>
                <a:spcPts val="6338"/>
              </a:lnSpc>
              <a:buFont typeface="Arial"/>
              <a:buChar char="•"/>
            </a:pPr>
            <a:r>
              <a:rPr lang="en-US" sz="3581" dirty="0">
                <a:solidFill>
                  <a:srgbClr val="000000"/>
                </a:solidFill>
                <a:latin typeface="Montserrat Bold"/>
              </a:rPr>
              <a:t>Electrocardiogram Monitoring</a:t>
            </a:r>
          </a:p>
          <a:p>
            <a:pPr marL="773142" lvl="1" indent="-386571">
              <a:lnSpc>
                <a:spcPts val="6338"/>
              </a:lnSpc>
              <a:buFont typeface="Arial"/>
              <a:buChar char="•"/>
            </a:pPr>
            <a:r>
              <a:rPr lang="en-US" sz="3581" dirty="0">
                <a:solidFill>
                  <a:srgbClr val="000000"/>
                </a:solidFill>
                <a:latin typeface="Montserrat Bold"/>
              </a:rPr>
              <a:t>Real time Location Tracking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030986" y="471488"/>
            <a:ext cx="11442900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41"/>
              </a:lnSpc>
              <a:spcBef>
                <a:spcPct val="0"/>
              </a:spcBef>
            </a:pPr>
            <a:r>
              <a:rPr lang="en-US" sz="7368">
                <a:solidFill>
                  <a:srgbClr val="101010"/>
                </a:solidFill>
                <a:latin typeface="Montserrat Bold"/>
              </a:rPr>
              <a:t>Applications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1126</Words>
  <Application>Microsoft Office PowerPoint</Application>
  <PresentationFormat>Custom</PresentationFormat>
  <Paragraphs>160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Now Bold</vt:lpstr>
      <vt:lpstr>Times New Roman</vt:lpstr>
      <vt:lpstr>Balabeloo</vt:lpstr>
      <vt:lpstr>Montserrat Classic Bold</vt:lpstr>
      <vt:lpstr>Calibri</vt:lpstr>
      <vt:lpstr>Arial</vt:lpstr>
      <vt:lpstr>Montserrat Bold</vt:lpstr>
      <vt:lpstr>Montserrat Classic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Pitch Deck</dc:title>
  <cp:lastModifiedBy>RAJU KUMAR</cp:lastModifiedBy>
  <cp:revision>7</cp:revision>
  <dcterms:created xsi:type="dcterms:W3CDTF">2006-08-16T00:00:00Z</dcterms:created>
  <dcterms:modified xsi:type="dcterms:W3CDTF">2023-12-22T08:39:57Z</dcterms:modified>
  <dc:identifier>DAF3g7jNPAg</dc:identifier>
</cp:coreProperties>
</file>